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0" r:id="rId5"/>
    <p:sldId id="2147470418" r:id="rId6"/>
    <p:sldId id="257" r:id="rId7"/>
    <p:sldId id="2147470412" r:id="rId8"/>
    <p:sldId id="264" r:id="rId9"/>
    <p:sldId id="2147470419" r:id="rId10"/>
    <p:sldId id="267" r:id="rId11"/>
    <p:sldId id="2147470334" r:id="rId12"/>
    <p:sldId id="269" r:id="rId13"/>
    <p:sldId id="310" r:id="rId14"/>
    <p:sldId id="313" r:id="rId15"/>
    <p:sldId id="289" r:id="rId16"/>
    <p:sldId id="290" r:id="rId17"/>
    <p:sldId id="30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0BB320-8F85-886E-34C3-6ED9392F3EC2}" name="Hamilton, Melissa (STL-MOM)" initials="H(" userId="S::melissa.hamilton@momentumww.com::b2fd3ade-6ac1-4ae9-bbb3-64e384d998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8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89997-8854-4712-854F-A7BA9EBC448D}" v="11" dt="2024-09-26T10:19:44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1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tos, Luis (WW-MOM)" userId="69e01f7a-7559-4f2c-9d0b-10b29d0aab91" providerId="ADAL" clId="{06689997-8854-4712-854F-A7BA9EBC448D}"/>
    <pc:docChg chg="undo custSel delSld modSld">
      <pc:chgData name="Bustos, Luis (WW-MOM)" userId="69e01f7a-7559-4f2c-9d0b-10b29d0aab91" providerId="ADAL" clId="{06689997-8854-4712-854F-A7BA9EBC448D}" dt="2024-09-26T09:55:57.532" v="73" actId="20577"/>
      <pc:docMkLst>
        <pc:docMk/>
      </pc:docMkLst>
      <pc:sldChg chg="del">
        <pc:chgData name="Bustos, Luis (WW-MOM)" userId="69e01f7a-7559-4f2c-9d0b-10b29d0aab91" providerId="ADAL" clId="{06689997-8854-4712-854F-A7BA9EBC448D}" dt="2024-09-26T09:55:20.727" v="64" actId="2696"/>
        <pc:sldMkLst>
          <pc:docMk/>
          <pc:sldMk cId="3519292059" sldId="259"/>
        </pc:sldMkLst>
      </pc:sldChg>
      <pc:sldChg chg="addSp delSp modSp mod">
        <pc:chgData name="Bustos, Luis (WW-MOM)" userId="69e01f7a-7559-4f2c-9d0b-10b29d0aab91" providerId="ADAL" clId="{06689997-8854-4712-854F-A7BA9EBC448D}" dt="2024-09-26T09:46:38.618" v="0" actId="478"/>
        <pc:sldMkLst>
          <pc:docMk/>
          <pc:sldMk cId="4005782735" sldId="260"/>
        </pc:sldMkLst>
        <pc:spChg chg="add mod">
          <ac:chgData name="Bustos, Luis (WW-MOM)" userId="69e01f7a-7559-4f2c-9d0b-10b29d0aab91" providerId="ADAL" clId="{06689997-8854-4712-854F-A7BA9EBC448D}" dt="2024-09-26T09:46:38.618" v="0" actId="478"/>
          <ac:spMkLst>
            <pc:docMk/>
            <pc:sldMk cId="4005782735" sldId="260"/>
            <ac:spMk id="3" creationId="{F86F3F32-1DA9-BBAD-9E36-3F09C0EF8E1D}"/>
          </ac:spMkLst>
        </pc:spChg>
        <pc:spChg chg="del">
          <ac:chgData name="Bustos, Luis (WW-MOM)" userId="69e01f7a-7559-4f2c-9d0b-10b29d0aab91" providerId="ADAL" clId="{06689997-8854-4712-854F-A7BA9EBC448D}" dt="2024-09-26T09:46:38.618" v="0" actId="478"/>
          <ac:spMkLst>
            <pc:docMk/>
            <pc:sldMk cId="4005782735" sldId="260"/>
            <ac:spMk id="6" creationId="{EE31DF6F-F7A3-E694-F738-AC107D3A628E}"/>
          </ac:spMkLst>
        </pc:spChg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638113225" sldId="263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521465208" sldId="265"/>
        </pc:sldMkLst>
      </pc:sldChg>
      <pc:sldChg chg="del">
        <pc:chgData name="Bustos, Luis (WW-MOM)" userId="69e01f7a-7559-4f2c-9d0b-10b29d0aab91" providerId="ADAL" clId="{06689997-8854-4712-854F-A7BA9EBC448D}" dt="2024-09-26T09:47:33.923" v="4" actId="47"/>
        <pc:sldMkLst>
          <pc:docMk/>
          <pc:sldMk cId="2896041642" sldId="266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3532033375" sldId="271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870863197" sldId="272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125687950" sldId="274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071020477" sldId="275"/>
        </pc:sldMkLst>
      </pc:sldChg>
      <pc:sldChg chg="del">
        <pc:chgData name="Bustos, Luis (WW-MOM)" userId="69e01f7a-7559-4f2c-9d0b-10b29d0aab91" providerId="ADAL" clId="{06689997-8854-4712-854F-A7BA9EBC448D}" dt="2024-09-26T09:48:22.601" v="7" actId="47"/>
        <pc:sldMkLst>
          <pc:docMk/>
          <pc:sldMk cId="2650693608" sldId="284"/>
        </pc:sldMkLst>
      </pc:sldChg>
      <pc:sldChg chg="modSp mod">
        <pc:chgData name="Bustos, Luis (WW-MOM)" userId="69e01f7a-7559-4f2c-9d0b-10b29d0aab91" providerId="ADAL" clId="{06689997-8854-4712-854F-A7BA9EBC448D}" dt="2024-09-26T09:55:57.532" v="73" actId="20577"/>
        <pc:sldMkLst>
          <pc:docMk/>
          <pc:sldMk cId="1070739527" sldId="289"/>
        </pc:sldMkLst>
        <pc:graphicFrameChg chg="mod modGraphic">
          <ac:chgData name="Bustos, Luis (WW-MOM)" userId="69e01f7a-7559-4f2c-9d0b-10b29d0aab91" providerId="ADAL" clId="{06689997-8854-4712-854F-A7BA9EBC448D}" dt="2024-09-26T09:55:57.532" v="73" actId="20577"/>
          <ac:graphicFrameMkLst>
            <pc:docMk/>
            <pc:sldMk cId="1070739527" sldId="289"/>
            <ac:graphicFrameMk id="6" creationId="{B4857DDE-8510-E866-65F9-57C5B8C15A36}"/>
          </ac:graphicFrameMkLst>
        </pc:graphicFrameChg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3134294971" sldId="294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079737986" sldId="295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121324730" sldId="299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768818072" sldId="300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810785202" sldId="301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352852645" sldId="302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507572111" sldId="304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621094084" sldId="305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1064767273" sldId="311"/>
        </pc:sldMkLst>
      </pc:sldChg>
      <pc:sldChg chg="del">
        <pc:chgData name="Bustos, Luis (WW-MOM)" userId="69e01f7a-7559-4f2c-9d0b-10b29d0aab91" providerId="ADAL" clId="{06689997-8854-4712-854F-A7BA9EBC448D}" dt="2024-09-26T09:47:08.002" v="1" actId="47"/>
        <pc:sldMkLst>
          <pc:docMk/>
          <pc:sldMk cId="2890060025" sldId="312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3194943459" sldId="314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89262870" sldId="315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192591596" sldId="316"/>
        </pc:sldMkLst>
      </pc:sldChg>
      <pc:sldChg chg="del">
        <pc:chgData name="Bustos, Luis (WW-MOM)" userId="69e01f7a-7559-4f2c-9d0b-10b29d0aab91" providerId="ADAL" clId="{06689997-8854-4712-854F-A7BA9EBC448D}" dt="2024-09-26T09:47:08.002" v="1" actId="47"/>
        <pc:sldMkLst>
          <pc:docMk/>
          <pc:sldMk cId="1987447479" sldId="317"/>
        </pc:sldMkLst>
      </pc:sldChg>
      <pc:sldChg chg="del">
        <pc:chgData name="Bustos, Luis (WW-MOM)" userId="69e01f7a-7559-4f2c-9d0b-10b29d0aab91" providerId="ADAL" clId="{06689997-8854-4712-854F-A7BA9EBC448D}" dt="2024-09-26T09:47:08.002" v="1" actId="47"/>
        <pc:sldMkLst>
          <pc:docMk/>
          <pc:sldMk cId="2993220945" sldId="318"/>
        </pc:sldMkLst>
      </pc:sldChg>
      <pc:sldChg chg="del">
        <pc:chgData name="Bustos, Luis (WW-MOM)" userId="69e01f7a-7559-4f2c-9d0b-10b29d0aab91" providerId="ADAL" clId="{06689997-8854-4712-854F-A7BA9EBC448D}" dt="2024-09-26T09:47:08.002" v="1" actId="47"/>
        <pc:sldMkLst>
          <pc:docMk/>
          <pc:sldMk cId="37349266" sldId="319"/>
        </pc:sldMkLst>
      </pc:sldChg>
      <pc:sldChg chg="del">
        <pc:chgData name="Bustos, Luis (WW-MOM)" userId="69e01f7a-7559-4f2c-9d0b-10b29d0aab91" providerId="ADAL" clId="{06689997-8854-4712-854F-A7BA9EBC448D}" dt="2024-09-26T09:47:08.002" v="1" actId="47"/>
        <pc:sldMkLst>
          <pc:docMk/>
          <pc:sldMk cId="1345127793" sldId="320"/>
        </pc:sldMkLst>
      </pc:sldChg>
      <pc:sldChg chg="del">
        <pc:chgData name="Bustos, Luis (WW-MOM)" userId="69e01f7a-7559-4f2c-9d0b-10b29d0aab91" providerId="ADAL" clId="{06689997-8854-4712-854F-A7BA9EBC448D}" dt="2024-09-26T09:47:28.530" v="2" actId="47"/>
        <pc:sldMkLst>
          <pc:docMk/>
          <pc:sldMk cId="1932556701" sldId="2147470413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304244658" sldId="2147470414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3673086956" sldId="2147470415"/>
        </pc:sldMkLst>
      </pc:sldChg>
      <pc:sldChg chg="del">
        <pc:chgData name="Bustos, Luis (WW-MOM)" userId="69e01f7a-7559-4f2c-9d0b-10b29d0aab91" providerId="ADAL" clId="{06689997-8854-4712-854F-A7BA9EBC448D}" dt="2024-09-26T09:55:33.611" v="65" actId="2696"/>
        <pc:sldMkLst>
          <pc:docMk/>
          <pc:sldMk cId="3903679516" sldId="2147470420"/>
        </pc:sldMkLst>
      </pc:sldChg>
      <pc:sldChg chg="del">
        <pc:chgData name="Bustos, Luis (WW-MOM)" userId="69e01f7a-7559-4f2c-9d0b-10b29d0aab91" providerId="ADAL" clId="{06689997-8854-4712-854F-A7BA9EBC448D}" dt="2024-09-26T09:48:16.524" v="6" actId="47"/>
        <pc:sldMkLst>
          <pc:docMk/>
          <pc:sldMk cId="2686668634" sldId="2147470421"/>
        </pc:sldMkLst>
      </pc:sldChg>
      <pc:sldChg chg="del">
        <pc:chgData name="Bustos, Luis (WW-MOM)" userId="69e01f7a-7559-4f2c-9d0b-10b29d0aab91" providerId="ADAL" clId="{06689997-8854-4712-854F-A7BA9EBC448D}" dt="2024-09-26T09:47:40.020" v="5" actId="47"/>
        <pc:sldMkLst>
          <pc:docMk/>
          <pc:sldMk cId="3072432708" sldId="2147470422"/>
        </pc:sldMkLst>
      </pc:sldChg>
      <pc:sldChg chg="del">
        <pc:chgData name="Bustos, Luis (WW-MOM)" userId="69e01f7a-7559-4f2c-9d0b-10b29d0aab91" providerId="ADAL" clId="{06689997-8854-4712-854F-A7BA9EBC448D}" dt="2024-09-26T09:47:32.183" v="3" actId="47"/>
        <pc:sldMkLst>
          <pc:docMk/>
          <pc:sldMk cId="2286743093" sldId="2147470423"/>
        </pc:sldMkLst>
      </pc:sldChg>
      <pc:sldChg chg="del">
        <pc:chgData name="Bustos, Luis (WW-MOM)" userId="69e01f7a-7559-4f2c-9d0b-10b29d0aab91" providerId="ADAL" clId="{06689997-8854-4712-854F-A7BA9EBC448D}" dt="2024-09-26T09:47:28.530" v="2" actId="47"/>
        <pc:sldMkLst>
          <pc:docMk/>
          <pc:sldMk cId="1081033570" sldId="21474704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A0E57-FB4B-4B67-A07F-E9B12642A449}" type="datetimeFigureOut"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A7044-A491-4002-88E0-09C4D79F77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8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7044-A491-4002-88E0-09C4D79F77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3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A83-F891-454C-BF65-BCAD19EED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495300"/>
            <a:ext cx="10858500" cy="5867400"/>
          </a:xfrm>
        </p:spPr>
        <p:txBody>
          <a:bodyPr lIns="0" tIns="0" rIns="0" bIns="0"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CHANGE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C376-36AE-444A-9944-7227E33EC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5470892"/>
            <a:ext cx="10858500" cy="472708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DATE</a:t>
            </a: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0" name="Google Shape;136;p29">
            <a:extLst>
              <a:ext uri="{FF2B5EF4-FFF2-40B4-BE49-F238E27FC236}">
                <a16:creationId xmlns:a16="http://schemas.microsoft.com/office/drawing/2014/main" id="{4064A1A0-03C8-3547-849B-2E1665C6282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40">
            <a:extLst>
              <a:ext uri="{FF2B5EF4-FFF2-40B4-BE49-F238E27FC236}">
                <a16:creationId xmlns:a16="http://schemas.microsoft.com/office/drawing/2014/main" id="{67EFE748-6B10-8B42-9BE5-22BF040B63A3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29">
            <a:extLst>
              <a:ext uri="{FF2B5EF4-FFF2-40B4-BE49-F238E27FC236}">
                <a16:creationId xmlns:a16="http://schemas.microsoft.com/office/drawing/2014/main" id="{F8184673-9D26-974D-97C1-CB71391F4DA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36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6425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RED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42976"/>
            <a:ext cx="3666875" cy="4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oogle Shape;61;p15">
            <a:extLst>
              <a:ext uri="{FF2B5EF4-FFF2-40B4-BE49-F238E27FC236}">
                <a16:creationId xmlns:a16="http://schemas.microsoft.com/office/drawing/2014/main" id="{0E8B56F7-1C16-C344-82B3-8596DE30934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098D513B-14E7-0447-8E60-640A118ECA34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73EB0-4327-674B-9398-FF1D2067639F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96675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BLACK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46;p40">
            <a:extLst>
              <a:ext uri="{FF2B5EF4-FFF2-40B4-BE49-F238E27FC236}">
                <a16:creationId xmlns:a16="http://schemas.microsoft.com/office/drawing/2014/main" id="{86158CA5-6E24-4E4D-B6FA-C8A6FC13271E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D107D57D-EB0A-DE4D-83D8-845896B7B44F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AA850-210D-2D4A-AC92-B83CD8B22F72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1638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3"/>
            <a:ext cx="11353800" cy="5859917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WHITE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61;p15">
            <a:extLst>
              <a:ext uri="{FF2B5EF4-FFF2-40B4-BE49-F238E27FC236}">
                <a16:creationId xmlns:a16="http://schemas.microsoft.com/office/drawing/2014/main" id="{F1B974A8-CD3A-6348-9881-5C1533034BF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71B6B9FB-69CE-7C43-BE06-71DCF4228E1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95FC2A-04AC-144C-8CE2-2B5037B92DCB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501084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5564E2-CDD9-3248-AC02-2C4420E009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992070"/>
            <a:ext cx="10477500" cy="2900363"/>
          </a:xfrm>
        </p:spPr>
        <p:txBody>
          <a:bodyPr lIns="0" tIns="0" rIns="0" bIns="0" anchor="ctr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Google Shape;136;p29">
            <a:extLst>
              <a:ext uri="{FF2B5EF4-FFF2-40B4-BE49-F238E27FC236}">
                <a16:creationId xmlns:a16="http://schemas.microsoft.com/office/drawing/2014/main" id="{2964BD76-1804-1D41-94CE-842EFA7DED48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6;p40">
            <a:extLst>
              <a:ext uri="{FF2B5EF4-FFF2-40B4-BE49-F238E27FC236}">
                <a16:creationId xmlns:a16="http://schemas.microsoft.com/office/drawing/2014/main" id="{92264890-E83C-0F47-946E-C95ABDD6E92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9">
            <a:extLst>
              <a:ext uri="{FF2B5EF4-FFF2-40B4-BE49-F238E27FC236}">
                <a16:creationId xmlns:a16="http://schemas.microsoft.com/office/drawing/2014/main" id="{1F3895E6-7FC7-914C-A9A3-403E623C1AB3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540085" y="3224886"/>
            <a:ext cx="2884729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244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C8A6AF-6806-BE43-AC76-40259F2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897443" cy="6857999"/>
          </a:xfrm>
          <a:custGeom>
            <a:avLst/>
            <a:gdLst>
              <a:gd name="connsiteX0" fmla="*/ 0 w 3897443"/>
              <a:gd name="connsiteY0" fmla="*/ 0 h 6857999"/>
              <a:gd name="connsiteX1" fmla="*/ 3897443 w 3897443"/>
              <a:gd name="connsiteY1" fmla="*/ 0 h 6857999"/>
              <a:gd name="connsiteX2" fmla="*/ 3897443 w 3897443"/>
              <a:gd name="connsiteY2" fmla="*/ 6857999 h 6857999"/>
              <a:gd name="connsiteX3" fmla="*/ 0 w 389744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3" h="6857999">
                <a:moveTo>
                  <a:pt x="0" y="0"/>
                </a:moveTo>
                <a:lnTo>
                  <a:pt x="3897443" y="0"/>
                </a:lnTo>
                <a:lnTo>
                  <a:pt x="3897443" y="6857999"/>
                </a:lnTo>
                <a:lnTo>
                  <a:pt x="0" y="685799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575255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1" y="6791113"/>
            <a:ext cx="12192000" cy="66887"/>
          </a:xfrm>
          <a:prstGeom prst="rect">
            <a:avLst/>
          </a:prstGeom>
          <a:gradFill>
            <a:gsLst>
              <a:gs pos="0">
                <a:schemeClr val="accent3"/>
              </a:gs>
              <a:gs pos="51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465056" y="6385302"/>
            <a:ext cx="391937" cy="47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007" y="510386"/>
            <a:ext cx="11521987" cy="470770"/>
          </a:xfrm>
        </p:spPr>
        <p:txBody>
          <a:bodyPr lIns="0" tIns="0" rIns="0" bIns="0" anchor="t" anchorCtr="0">
            <a:spAutoFit/>
          </a:bodyPr>
          <a:lstStyle>
            <a:lvl1pPr>
              <a:defRPr sz="3599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07" y="1616113"/>
            <a:ext cx="11521987" cy="4560851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007" y="6452189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C8EAA725-CC0B-4A16-AE77-83A5B67A2992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452189"/>
            <a:ext cx="41148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056" y="6452189"/>
            <a:ext cx="391937" cy="365125"/>
          </a:xfrm>
        </p:spPr>
        <p:txBody>
          <a:bodyPr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fld id="{B1EEA229-0096-49BD-81C1-58B039421B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35007" y="319417"/>
            <a:ext cx="793582" cy="85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128589" y="319417"/>
            <a:ext cx="216018" cy="85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560626" y="319417"/>
            <a:ext cx="216018" cy="85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344607" y="319417"/>
            <a:ext cx="216018" cy="85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35007" y="1001704"/>
            <a:ext cx="11521987" cy="317426"/>
          </a:xfrm>
        </p:spPr>
        <p:txBody>
          <a:bodyPr lIns="0" tIns="0" rIns="0" bIns="0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dirty="0" smtClean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3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211">
          <p15:clr>
            <a:srgbClr val="FBAE40"/>
          </p15:clr>
        </p15:guide>
        <p15:guide id="3" pos="7468">
          <p15:clr>
            <a:srgbClr val="FBAE40"/>
          </p15:clr>
        </p15:guide>
        <p15:guide id="4" orient="horz" pos="9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609600" y="617431"/>
            <a:ext cx="83624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sz="8000" b="1" i="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09600" y="3055831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0" i="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1">
                <a:solidFill>
                  <a:schemeClr val="dk1"/>
                </a:solidFill>
              </a:defRPr>
            </a:lvl2pPr>
            <a:lvl3pPr lvl="2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56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09600" y="792480"/>
            <a:ext cx="944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09600" y="1946107"/>
            <a:ext cx="9448800" cy="3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2133"/>
            </a:lvl1pPr>
            <a:lvl2pPr marL="1219170" lvl="1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5486263" lvl="8" indent="-40639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77600" y="626668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marL="0" lvl="1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marL="0" lvl="2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marL="0" lvl="3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marL="0" lvl="4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marL="0" lvl="5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marL="0" lvl="6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marL="0" lvl="7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marL="0" lvl="8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7" name="Google Shape;57;p14"/>
          <p:cNvCxnSpPr/>
          <p:nvPr/>
        </p:nvCxnSpPr>
        <p:spPr>
          <a:xfrm>
            <a:off x="609600" y="609600"/>
            <a:ext cx="10972800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0319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2" y="1943099"/>
            <a:ext cx="10928348" cy="1447801"/>
          </a:xfrm>
        </p:spPr>
        <p:txBody>
          <a:bodyPr lIns="0" tIns="0" rIns="0" bIns="0" anchor="t">
            <a:noAutofit/>
          </a:bodyPr>
          <a:lstStyle>
            <a:lvl1pPr>
              <a:defRPr sz="13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D5B7-22A8-C34C-A750-33FFC8D2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2" y="3476791"/>
            <a:ext cx="10928348" cy="150018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2" y="6362700"/>
            <a:ext cx="3666873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" name="Google Shape;61;p15">
            <a:extLst>
              <a:ext uri="{FF2B5EF4-FFF2-40B4-BE49-F238E27FC236}">
                <a16:creationId xmlns:a16="http://schemas.microsoft.com/office/drawing/2014/main" id="{C212A1C8-6E15-A045-977E-093E502A3A6D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CD79FA05-7672-6E46-B67A-81C2718A4187}"/>
              </a:ext>
            </a:extLst>
          </p:cNvPr>
          <p:cNvSpPr txBox="1"/>
          <p:nvPr userDrawn="1"/>
        </p:nvSpPr>
        <p:spPr>
          <a:xfrm>
            <a:off x="-1" y="7487930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Helvetica Neue" panose="02000503000000020004" pitchFamily="2" charset="0"/>
                <a:sym typeface="Helvetica Neue"/>
              </a:rPr>
              <a:t>When numbering sections, numerals should have at least two places. E.g., “01” rather than simply “1"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7FF81CC7-7497-9841-A13A-CF899AF3CF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64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199"/>
            <a:ext cx="11353800" cy="4381499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oogle Shape;61;p15">
            <a:extLst>
              <a:ext uri="{FF2B5EF4-FFF2-40B4-BE49-F238E27FC236}">
                <a16:creationId xmlns:a16="http://schemas.microsoft.com/office/drawing/2014/main" id="{E19D577F-26F4-7E45-B7F8-60688F64752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8478335E-1040-D545-9443-FD550AA0892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13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oogle Shape;61;p15">
            <a:extLst>
              <a:ext uri="{FF2B5EF4-FFF2-40B4-BE49-F238E27FC236}">
                <a16:creationId xmlns:a16="http://schemas.microsoft.com/office/drawing/2014/main" id="{D9DB8F09-1A3E-D24C-97E2-DAB9988D1DF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E66248C5-863E-E244-AD3D-6883D351387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9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61;p15">
            <a:extLst>
              <a:ext uri="{FF2B5EF4-FFF2-40B4-BE49-F238E27FC236}">
                <a16:creationId xmlns:a16="http://schemas.microsoft.com/office/drawing/2014/main" id="{C50062A9-988A-9E47-B3E6-F36C9C911A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4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0" y="1"/>
            <a:ext cx="6057900" cy="6842616"/>
          </a:xfrm>
        </p:spPr>
        <p:txBody>
          <a:bodyPr/>
          <a:lstStyle>
            <a:lvl1pPr>
              <a:defRPr sz="3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28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9121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3CCA303A-0897-4E4D-8DAA-5259DB3F568A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C310EF45-0C75-C94C-BAF7-4F13C37E434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10D5F239-274C-3A42-A30B-DA9E3B515CE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9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1500" y="1"/>
            <a:ext cx="7810500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3390900" cy="1402215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33909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A02C1BA6-8F26-8044-9EE8-77EBD2DCB1B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0F02FDE9-AB3A-4040-B01E-2925DC7470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-1" y="1"/>
            <a:ext cx="12192001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4876800" cy="1402215"/>
          </a:xfr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5" name="Google Shape;246;p40">
            <a:extLst>
              <a:ext uri="{FF2B5EF4-FFF2-40B4-BE49-F238E27FC236}">
                <a16:creationId xmlns:a16="http://schemas.microsoft.com/office/drawing/2014/main" id="{3ACC2C59-E23A-B541-BE94-2A89478F4713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1;p29">
            <a:extLst>
              <a:ext uri="{FF2B5EF4-FFF2-40B4-BE49-F238E27FC236}">
                <a16:creationId xmlns:a16="http://schemas.microsoft.com/office/drawing/2014/main" id="{2012730B-248A-AF4E-8BC6-9F6D785B39C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827E1D-223C-C347-B356-D32B75A4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IMAGE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13AF5523-C9E8-9D4F-A548-C407F8708D98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246;p40">
            <a:extLst>
              <a:ext uri="{FF2B5EF4-FFF2-40B4-BE49-F238E27FC236}">
                <a16:creationId xmlns:a16="http://schemas.microsoft.com/office/drawing/2014/main" id="{26E1E9E5-73FE-B34D-B602-67BA32A6FD4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925DFFA0-2E05-C74C-9D8E-058A96D6194D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045360-E5CB-9146-8F50-F39697FA9247}"/>
              </a:ext>
            </a:extLst>
          </p:cNvPr>
          <p:cNvSpPr/>
          <p:nvPr userDrawn="1"/>
        </p:nvSpPr>
        <p:spPr>
          <a:xfrm>
            <a:off x="-14918" y="769778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2108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58-06F6-E845-A5E6-D742407A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E26-3B7A-DF48-9126-B2DF9FEF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85901"/>
            <a:ext cx="11353800" cy="4876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FCF4-9159-0C44-AC0F-17B414A7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9AE3BA6C-2E48-854D-A7F1-34357C9B19FE}"/>
              </a:ext>
            </a:extLst>
          </p:cNvPr>
          <p:cNvSpPr txBox="1"/>
          <p:nvPr userDrawn="1"/>
        </p:nvSpPr>
        <p:spPr>
          <a:xfrm>
            <a:off x="-1" y="70266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Under the ”View” menu, make sure that Guides are turned on in order to see the underlying grid structure.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Use Arial throughout the deck. Headlines should be Arial Black and all caps. Body copy should be Arial Regular and sentence case, with Arial Black used for emphasis.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" name="Google Shape;489;p54">
            <a:extLst>
              <a:ext uri="{FF2B5EF4-FFF2-40B4-BE49-F238E27FC236}">
                <a16:creationId xmlns:a16="http://schemas.microsoft.com/office/drawing/2014/main" id="{1D03B768-0A8A-E347-860E-AE53B8DA689A}"/>
              </a:ext>
            </a:extLst>
          </p:cNvPr>
          <p:cNvSpPr txBox="1"/>
          <p:nvPr userDrawn="1"/>
        </p:nvSpPr>
        <p:spPr>
          <a:xfrm>
            <a:off x="-1953717" y="178274"/>
            <a:ext cx="1801676" cy="88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185C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R236  G43  B57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C1  M96  Y82  K0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EC2B39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29" name="Google Shape;500;p54">
            <a:extLst>
              <a:ext uri="{FF2B5EF4-FFF2-40B4-BE49-F238E27FC236}">
                <a16:creationId xmlns:a16="http://schemas.microsoft.com/office/drawing/2014/main" id="{D03DA737-EC28-374C-A53C-5DBC9B8984C9}"/>
              </a:ext>
            </a:extLst>
          </p:cNvPr>
          <p:cNvSpPr txBox="1"/>
          <p:nvPr userDrawn="1"/>
        </p:nvSpPr>
        <p:spPr>
          <a:xfrm>
            <a:off x="-1953717" y="2135166"/>
            <a:ext cx="1801676" cy="887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White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R255  G255  B255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C0  M0  Y0  K0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dk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FFFFFF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0" name="Google Shape;135;p29">
            <a:extLst>
              <a:ext uri="{FF2B5EF4-FFF2-40B4-BE49-F238E27FC236}">
                <a16:creationId xmlns:a16="http://schemas.microsoft.com/office/drawing/2014/main" id="{288544CC-0962-D24D-BD84-A4C75498EFCA}"/>
              </a:ext>
            </a:extLst>
          </p:cNvPr>
          <p:cNvSpPr txBox="1"/>
          <p:nvPr userDrawn="1"/>
        </p:nvSpPr>
        <p:spPr>
          <a:xfrm>
            <a:off x="-1797961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PRIMARY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1" name="Google Shape;493;p54">
            <a:extLst>
              <a:ext uri="{FF2B5EF4-FFF2-40B4-BE49-F238E27FC236}">
                <a16:creationId xmlns:a16="http://schemas.microsoft.com/office/drawing/2014/main" id="{62DF0BBB-7C65-5648-9CA5-56450B5EF2D6}"/>
              </a:ext>
            </a:extLst>
          </p:cNvPr>
          <p:cNvSpPr txBox="1"/>
          <p:nvPr userDrawn="1"/>
        </p:nvSpPr>
        <p:spPr>
          <a:xfrm>
            <a:off x="-1953717" y="1156720"/>
            <a:ext cx="1801676" cy="8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Black 6 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R0  G0  B0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C75  M68  Y67  K90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000000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2" name="Google Shape;135;p29">
            <a:extLst>
              <a:ext uri="{FF2B5EF4-FFF2-40B4-BE49-F238E27FC236}">
                <a16:creationId xmlns:a16="http://schemas.microsoft.com/office/drawing/2014/main" id="{47795A3A-A7CC-CF4C-AA0D-71CEC112C0AA}"/>
              </a:ext>
            </a:extLst>
          </p:cNvPr>
          <p:cNvSpPr txBox="1"/>
          <p:nvPr userDrawn="1"/>
        </p:nvSpPr>
        <p:spPr>
          <a:xfrm>
            <a:off x="12326377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SECONDARY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3" name="Google Shape;521;p56">
            <a:extLst>
              <a:ext uri="{FF2B5EF4-FFF2-40B4-BE49-F238E27FC236}">
                <a16:creationId xmlns:a16="http://schemas.microsoft.com/office/drawing/2014/main" id="{60F673A1-08EC-6748-AA6B-ECD71172AF1D}"/>
              </a:ext>
            </a:extLst>
          </p:cNvPr>
          <p:cNvSpPr txBox="1"/>
          <p:nvPr userDrawn="1"/>
        </p:nvSpPr>
        <p:spPr>
          <a:xfrm>
            <a:off x="12314525" y="179213"/>
            <a:ext cx="1515709" cy="565135"/>
          </a:xfrm>
          <a:prstGeom prst="rect">
            <a:avLst/>
          </a:prstGeom>
          <a:solidFill>
            <a:srgbClr val="49568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7673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R73 G86 B131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M70 Y25 K8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495683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4" name="Google Shape;522;p56">
            <a:extLst>
              <a:ext uri="{FF2B5EF4-FFF2-40B4-BE49-F238E27FC236}">
                <a16:creationId xmlns:a16="http://schemas.microsoft.com/office/drawing/2014/main" id="{A7D37594-C833-4141-B76F-B67B2C1ACC0E}"/>
              </a:ext>
            </a:extLst>
          </p:cNvPr>
          <p:cNvSpPr txBox="1"/>
          <p:nvPr userDrawn="1"/>
        </p:nvSpPr>
        <p:spPr>
          <a:xfrm>
            <a:off x="12314525" y="2026058"/>
            <a:ext cx="1512202" cy="565135"/>
          </a:xfrm>
          <a:prstGeom prst="rect">
            <a:avLst/>
          </a:prstGeom>
          <a:solidFill>
            <a:srgbClr val="B0CFD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551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R176 G207 B217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C30 M7 Y11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B0CFD9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5" name="Google Shape;523;p56">
            <a:extLst>
              <a:ext uri="{FF2B5EF4-FFF2-40B4-BE49-F238E27FC236}">
                <a16:creationId xmlns:a16="http://schemas.microsoft.com/office/drawing/2014/main" id="{96A8C196-320E-514E-BC69-BBEBC7F26CDA}"/>
              </a:ext>
            </a:extLst>
          </p:cNvPr>
          <p:cNvSpPr txBox="1"/>
          <p:nvPr userDrawn="1"/>
        </p:nvSpPr>
        <p:spPr>
          <a:xfrm>
            <a:off x="12314525" y="794828"/>
            <a:ext cx="1512202" cy="565135"/>
          </a:xfrm>
          <a:prstGeom prst="rect">
            <a:avLst/>
          </a:prstGeom>
          <a:solidFill>
            <a:srgbClr val="65618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5275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R101 G97 B138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C68 M65 Y24 K5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65618A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6" name="Google Shape;524;p56">
            <a:extLst>
              <a:ext uri="{FF2B5EF4-FFF2-40B4-BE49-F238E27FC236}">
                <a16:creationId xmlns:a16="http://schemas.microsoft.com/office/drawing/2014/main" id="{3BB702B5-DE96-534C-A6A6-31F8692DBF83}"/>
              </a:ext>
            </a:extLst>
          </p:cNvPr>
          <p:cNvSpPr txBox="1"/>
          <p:nvPr userDrawn="1"/>
        </p:nvSpPr>
        <p:spPr>
          <a:xfrm>
            <a:off x="12314525" y="1410443"/>
            <a:ext cx="1515709" cy="565135"/>
          </a:xfrm>
          <a:prstGeom prst="rect">
            <a:avLst/>
          </a:prstGeom>
          <a:solidFill>
            <a:srgbClr val="3A718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7698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R58 G113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M48 Y32 K7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3A718C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7" name="Google Shape;532;p56">
            <a:extLst>
              <a:ext uri="{FF2B5EF4-FFF2-40B4-BE49-F238E27FC236}">
                <a16:creationId xmlns:a16="http://schemas.microsoft.com/office/drawing/2014/main" id="{E94D427C-93A4-3A4A-B33C-2BAFE9FAEF63}"/>
              </a:ext>
            </a:extLst>
          </p:cNvPr>
          <p:cNvSpPr txBox="1"/>
          <p:nvPr userDrawn="1"/>
        </p:nvSpPr>
        <p:spPr>
          <a:xfrm>
            <a:off x="12314525" y="2641673"/>
            <a:ext cx="1515709" cy="565135"/>
          </a:xfrm>
          <a:prstGeom prst="rect">
            <a:avLst/>
          </a:prstGeom>
          <a:solidFill>
            <a:srgbClr val="41624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7734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R65 G98 B67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C78 M38 Y83 K30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416243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8" name="Google Shape;533;p56">
            <a:extLst>
              <a:ext uri="{FF2B5EF4-FFF2-40B4-BE49-F238E27FC236}">
                <a16:creationId xmlns:a16="http://schemas.microsoft.com/office/drawing/2014/main" id="{93D652CF-BC90-F041-BCAA-162ED27CFDC3}"/>
              </a:ext>
            </a:extLst>
          </p:cNvPr>
          <p:cNvSpPr txBox="1"/>
          <p:nvPr userDrawn="1"/>
        </p:nvSpPr>
        <p:spPr>
          <a:xfrm>
            <a:off x="12314525" y="3257288"/>
            <a:ext cx="1512202" cy="565135"/>
          </a:xfrm>
          <a:prstGeom prst="rect">
            <a:avLst/>
          </a:prstGeom>
          <a:solidFill>
            <a:srgbClr val="57A77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7723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R87 G167 B115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C69 M13 Y71 K1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57A773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9" name="Google Shape;534;p56">
            <a:extLst>
              <a:ext uri="{FF2B5EF4-FFF2-40B4-BE49-F238E27FC236}">
                <a16:creationId xmlns:a16="http://schemas.microsoft.com/office/drawing/2014/main" id="{6B0762AD-BE85-0F43-AA04-2787992E8D66}"/>
              </a:ext>
            </a:extLst>
          </p:cNvPr>
          <p:cNvSpPr txBox="1"/>
          <p:nvPr userDrawn="1"/>
        </p:nvSpPr>
        <p:spPr>
          <a:xfrm>
            <a:off x="12314525" y="5098963"/>
            <a:ext cx="1515709" cy="565135"/>
          </a:xfrm>
          <a:prstGeom prst="rect">
            <a:avLst/>
          </a:prstGeom>
          <a:solidFill>
            <a:srgbClr val="F2641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166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R242 G100 B25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M79 Y100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</a:t>
            </a:r>
            <a:r>
              <a:rPr lang="en" sz="8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F26419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0" name="Google Shape;535;p56">
            <a:extLst>
              <a:ext uri="{FF2B5EF4-FFF2-40B4-BE49-F238E27FC236}">
                <a16:creationId xmlns:a16="http://schemas.microsoft.com/office/drawing/2014/main" id="{BECDF4F2-1E37-9A4B-9D6E-8AF5DFC0AC99}"/>
              </a:ext>
            </a:extLst>
          </p:cNvPr>
          <p:cNvSpPr txBox="1"/>
          <p:nvPr userDrawn="1"/>
        </p:nvSpPr>
        <p:spPr>
          <a:xfrm>
            <a:off x="12314525" y="5714578"/>
            <a:ext cx="1512202" cy="565135"/>
          </a:xfrm>
          <a:prstGeom prst="rect">
            <a:avLst/>
          </a:prstGeom>
          <a:solidFill>
            <a:srgbClr val="F6AE2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R246 G174 B45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M37 Y100 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F6AE2D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1" name="Google Shape;536;p56">
            <a:extLst>
              <a:ext uri="{FF2B5EF4-FFF2-40B4-BE49-F238E27FC236}">
                <a16:creationId xmlns:a16="http://schemas.microsoft.com/office/drawing/2014/main" id="{51E42B78-E127-BE40-AF38-6629D88FA785}"/>
              </a:ext>
            </a:extLst>
          </p:cNvPr>
          <p:cNvSpPr txBox="1"/>
          <p:nvPr userDrawn="1"/>
        </p:nvSpPr>
        <p:spPr>
          <a:xfrm>
            <a:off x="12314525" y="3872903"/>
            <a:ext cx="1515709" cy="559965"/>
          </a:xfrm>
          <a:prstGeom prst="rect">
            <a:avLst/>
          </a:prstGeom>
          <a:solidFill>
            <a:srgbClr val="FFD20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1915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255 G218 B39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 M11 Y93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FFD20A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2" name="Google Shape;537;p56">
            <a:extLst>
              <a:ext uri="{FF2B5EF4-FFF2-40B4-BE49-F238E27FC236}">
                <a16:creationId xmlns:a16="http://schemas.microsoft.com/office/drawing/2014/main" id="{E1511443-ED9A-9A43-8B6F-B1B8D14F613A}"/>
              </a:ext>
            </a:extLst>
          </p:cNvPr>
          <p:cNvSpPr txBox="1"/>
          <p:nvPr userDrawn="1"/>
        </p:nvSpPr>
        <p:spPr>
          <a:xfrm>
            <a:off x="12314525" y="4483348"/>
            <a:ext cx="1512202" cy="565135"/>
          </a:xfrm>
          <a:prstGeom prst="rect">
            <a:avLst/>
          </a:prstGeom>
          <a:solidFill>
            <a:srgbClr val="FFE156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115 C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R255 G255 B86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M8 Y92 K0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FFE156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3" name="Google Shape;536;p56">
            <a:extLst>
              <a:ext uri="{FF2B5EF4-FFF2-40B4-BE49-F238E27FC236}">
                <a16:creationId xmlns:a16="http://schemas.microsoft.com/office/drawing/2014/main" id="{D2412C9F-C476-9442-9979-68C8B1FBC3B6}"/>
              </a:ext>
            </a:extLst>
          </p:cNvPr>
          <p:cNvSpPr txBox="1"/>
          <p:nvPr userDrawn="1"/>
        </p:nvSpPr>
        <p:spPr>
          <a:xfrm>
            <a:off x="12314525" y="6940637"/>
            <a:ext cx="1515709" cy="559965"/>
          </a:xfrm>
          <a:prstGeom prst="rect">
            <a:avLst/>
          </a:prstGeom>
          <a:solidFill>
            <a:srgbClr val="D5D9D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427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213 G217 B220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C15 M10 Y9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D5D9DC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4" name="Google Shape;536;p56">
            <a:extLst>
              <a:ext uri="{FF2B5EF4-FFF2-40B4-BE49-F238E27FC236}">
                <a16:creationId xmlns:a16="http://schemas.microsoft.com/office/drawing/2014/main" id="{2663D03C-9B70-7343-9407-71BDA966ADD9}"/>
              </a:ext>
            </a:extLst>
          </p:cNvPr>
          <p:cNvSpPr txBox="1"/>
          <p:nvPr userDrawn="1"/>
        </p:nvSpPr>
        <p:spPr>
          <a:xfrm>
            <a:off x="12314525" y="6330193"/>
            <a:ext cx="1515709" cy="559965"/>
          </a:xfrm>
          <a:prstGeom prst="rect">
            <a:avLst/>
          </a:prstGeom>
          <a:solidFill>
            <a:srgbClr val="7A868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R125 G134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C54 M41 Y38 K4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7D868C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125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7" r:id="rId3"/>
    <p:sldLayoutId id="2147483692" r:id="rId4"/>
    <p:sldLayoutId id="2147483694" r:id="rId5"/>
    <p:sldLayoutId id="2147483690" r:id="rId6"/>
    <p:sldLayoutId id="2147483691" r:id="rId7"/>
    <p:sldLayoutId id="2147483697" r:id="rId8"/>
    <p:sldLayoutId id="2147483689" r:id="rId9"/>
    <p:sldLayoutId id="2147483695" r:id="rId10"/>
    <p:sldLayoutId id="2147483669" r:id="rId11"/>
    <p:sldLayoutId id="2147483696" r:id="rId12"/>
    <p:sldLayoutId id="2147483693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spcAft>
          <a:spcPts val="1600"/>
        </a:spcAft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4" userDrawn="1">
          <p15:clr>
            <a:srgbClr val="F26B43"/>
          </p15:clr>
        </p15:guide>
        <p15:guide id="2" pos="264" userDrawn="1">
          <p15:clr>
            <a:srgbClr val="9FCC3B"/>
          </p15:clr>
        </p15:guide>
        <p15:guide id="3" pos="3384" userDrawn="1">
          <p15:clr>
            <a:srgbClr val="547EBF"/>
          </p15:clr>
        </p15:guide>
        <p15:guide id="4" pos="7416" userDrawn="1">
          <p15:clr>
            <a:srgbClr val="9FCC3B"/>
          </p15:clr>
        </p15:guide>
        <p15:guide id="5" pos="3072" userDrawn="1">
          <p15:clr>
            <a:srgbClr val="F26B43"/>
          </p15:clr>
        </p15:guide>
        <p15:guide id="6" pos="2712" userDrawn="1">
          <p15:clr>
            <a:srgbClr val="547EBF"/>
          </p15:clr>
        </p15:guide>
        <p15:guide id="7" pos="244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3336" userDrawn="1">
          <p15:clr>
            <a:srgbClr val="547EBF"/>
          </p15:clr>
        </p15:guide>
        <p15:guide id="10" pos="2400" userDrawn="1">
          <p15:clr>
            <a:srgbClr val="F26B43"/>
          </p15:clr>
        </p15:guide>
        <p15:guide id="11" pos="2760" userDrawn="1">
          <p15:clr>
            <a:srgbClr val="547EBF"/>
          </p15:clr>
        </p15:guide>
        <p15:guide id="12" pos="1824" userDrawn="1">
          <p15:clr>
            <a:srgbClr val="F26B43"/>
          </p15:clr>
        </p15:guide>
        <p15:guide id="13" pos="1464" userDrawn="1">
          <p15:clr>
            <a:srgbClr val="547EBF"/>
          </p15:clr>
        </p15:guide>
        <p15:guide id="14" pos="1200" userDrawn="1">
          <p15:clr>
            <a:srgbClr val="F26B43"/>
          </p15:clr>
        </p15:guide>
        <p15:guide id="15" pos="528" userDrawn="1">
          <p15:clr>
            <a:srgbClr val="F26B43"/>
          </p15:clr>
        </p15:guide>
        <p15:guide id="16" pos="840" userDrawn="1">
          <p15:clr>
            <a:srgbClr val="547EBF"/>
          </p15:clr>
        </p15:guide>
        <p15:guide id="17" pos="576" userDrawn="1">
          <p15:clr>
            <a:srgbClr val="F26B43"/>
          </p15:clr>
        </p15:guide>
        <p15:guide id="19" pos="888" userDrawn="1">
          <p15:clr>
            <a:srgbClr val="547EBF"/>
          </p15:clr>
        </p15:guide>
        <p15:guide id="20" pos="1152" userDrawn="1">
          <p15:clr>
            <a:srgbClr val="F26B43"/>
          </p15:clr>
        </p15:guide>
        <p15:guide id="21" pos="1512" userDrawn="1">
          <p15:clr>
            <a:srgbClr val="547EBF"/>
          </p15:clr>
        </p15:guide>
        <p15:guide id="22" pos="1776" userDrawn="1">
          <p15:clr>
            <a:srgbClr val="F26B43"/>
          </p15:clr>
        </p15:guide>
        <p15:guide id="23" pos="2088" userDrawn="1">
          <p15:clr>
            <a:srgbClr val="547EBF"/>
          </p15:clr>
        </p15:guide>
        <p15:guide id="24" pos="2136" userDrawn="1">
          <p15:clr>
            <a:srgbClr val="547EBF"/>
          </p15:clr>
        </p15:guide>
        <p15:guide id="25" orient="horz" pos="3072" userDrawn="1">
          <p15:clr>
            <a:srgbClr val="F26B43"/>
          </p15:clr>
        </p15:guide>
        <p15:guide id="26" orient="horz" pos="2448" userDrawn="1">
          <p15:clr>
            <a:srgbClr val="F26B43"/>
          </p15:clr>
        </p15:guide>
        <p15:guide id="27" orient="horz" pos="312" userDrawn="1">
          <p15:clr>
            <a:srgbClr val="9FCC3B"/>
          </p15:clr>
        </p15:guide>
        <p15:guide id="28" orient="horz" pos="2496" userDrawn="1">
          <p15:clr>
            <a:srgbClr val="F26B43"/>
          </p15:clr>
        </p15:guide>
        <p15:guide id="29" orient="horz" pos="3120" userDrawn="1">
          <p15:clr>
            <a:srgbClr val="F26B43"/>
          </p15:clr>
        </p15:guide>
        <p15:guide id="30" orient="horz" pos="4008" userDrawn="1">
          <p15:clr>
            <a:srgbClr val="9FCC3B"/>
          </p15:clr>
        </p15:guide>
        <p15:guide id="31" orient="horz" pos="2760" userDrawn="1">
          <p15:clr>
            <a:srgbClr val="547EBF"/>
          </p15:clr>
        </p15:guide>
        <p15:guide id="32" orient="horz" pos="2808" userDrawn="1">
          <p15:clr>
            <a:srgbClr val="547EBF"/>
          </p15:clr>
        </p15:guide>
        <p15:guide id="33" pos="7152" userDrawn="1">
          <p15:clr>
            <a:srgbClr val="F26B43"/>
          </p15:clr>
        </p15:guide>
        <p15:guide id="34" pos="5592" userDrawn="1">
          <p15:clr>
            <a:srgbClr val="547EBF"/>
          </p15:clr>
        </p15:guide>
        <p15:guide id="35" pos="5544" userDrawn="1">
          <p15:clr>
            <a:srgbClr val="547EBF"/>
          </p15:clr>
        </p15:guide>
        <p15:guide id="36" pos="5904" userDrawn="1">
          <p15:clr>
            <a:srgbClr val="F26B43"/>
          </p15:clr>
        </p15:guide>
        <p15:guide id="37" pos="5856" userDrawn="1">
          <p15:clr>
            <a:srgbClr val="F26B43"/>
          </p15:clr>
        </p15:guide>
        <p15:guide id="38" pos="6216" userDrawn="1">
          <p15:clr>
            <a:srgbClr val="547EBF"/>
          </p15:clr>
        </p15:guide>
        <p15:guide id="39" pos="6168" userDrawn="1">
          <p15:clr>
            <a:srgbClr val="547EBF"/>
          </p15:clr>
        </p15:guide>
        <p15:guide id="40" pos="6792" userDrawn="1">
          <p15:clr>
            <a:srgbClr val="547EBF"/>
          </p15:clr>
        </p15:guide>
        <p15:guide id="41" pos="6840" userDrawn="1">
          <p15:clr>
            <a:srgbClr val="547EBF"/>
          </p15:clr>
        </p15:guide>
        <p15:guide id="42" pos="6480" userDrawn="1">
          <p15:clr>
            <a:srgbClr val="F26B43"/>
          </p15:clr>
        </p15:guide>
        <p15:guide id="43" pos="6528" userDrawn="1">
          <p15:clr>
            <a:srgbClr val="F26B43"/>
          </p15:clr>
        </p15:guide>
        <p15:guide id="44" pos="4344" userDrawn="1">
          <p15:clr>
            <a:srgbClr val="547EBF"/>
          </p15:clr>
        </p15:guide>
        <p15:guide id="45" pos="4608" userDrawn="1">
          <p15:clr>
            <a:srgbClr val="F26B43"/>
          </p15:clr>
        </p15:guide>
        <p15:guide id="46" pos="4656" userDrawn="1">
          <p15:clr>
            <a:srgbClr val="F26B43"/>
          </p15:clr>
        </p15:guide>
        <p15:guide id="47" pos="4920" userDrawn="1">
          <p15:clr>
            <a:srgbClr val="547EBF"/>
          </p15:clr>
        </p15:guide>
        <p15:guide id="48" pos="4968" userDrawn="1">
          <p15:clr>
            <a:srgbClr val="547EBF"/>
          </p15:clr>
        </p15:guide>
        <p15:guide id="49" pos="5280" userDrawn="1">
          <p15:clr>
            <a:srgbClr val="F26B43"/>
          </p15:clr>
        </p15:guide>
        <p15:guide id="50" pos="5232" userDrawn="1">
          <p15:clr>
            <a:srgbClr val="F26B43"/>
          </p15:clr>
        </p15:guide>
        <p15:guide id="51" pos="3648" userDrawn="1">
          <p15:clr>
            <a:srgbClr val="F26B43"/>
          </p15:clr>
        </p15:guide>
        <p15:guide id="52" pos="3696" userDrawn="1">
          <p15:clr>
            <a:srgbClr val="F26B43"/>
          </p15:clr>
        </p15:guide>
        <p15:guide id="53" pos="3984" userDrawn="1">
          <p15:clr>
            <a:srgbClr val="F26B43"/>
          </p15:clr>
        </p15:guide>
        <p15:guide id="54" pos="4296" userDrawn="1">
          <p15:clr>
            <a:srgbClr val="547EBF"/>
          </p15:clr>
        </p15:guide>
        <p15:guide id="56" pos="3840" userDrawn="1">
          <p15:clr>
            <a:srgbClr val="547EBF"/>
          </p15:clr>
        </p15:guide>
        <p15:guide id="57" pos="4032" userDrawn="1">
          <p15:clr>
            <a:srgbClr val="F26B43"/>
          </p15:clr>
        </p15:guide>
        <p15:guide id="58" orient="horz" pos="1248" userDrawn="1">
          <p15:clr>
            <a:srgbClr val="F26B43"/>
          </p15:clr>
        </p15:guide>
        <p15:guide id="59" orient="horz" pos="1200" userDrawn="1">
          <p15:clr>
            <a:srgbClr val="F26B43"/>
          </p15:clr>
        </p15:guide>
        <p15:guide id="60" orient="horz" pos="1560" userDrawn="1">
          <p15:clr>
            <a:srgbClr val="547EBF"/>
          </p15:clr>
        </p15:guide>
        <p15:guide id="61" orient="horz" pos="1512" userDrawn="1">
          <p15:clr>
            <a:srgbClr val="547EBF"/>
          </p15:clr>
        </p15:guide>
        <p15:guide id="62" orient="horz" pos="1824" userDrawn="1">
          <p15:clr>
            <a:srgbClr val="F26B43"/>
          </p15:clr>
        </p15:guide>
        <p15:guide id="63" orient="horz" pos="1872" userDrawn="1">
          <p15:clr>
            <a:srgbClr val="F26B43"/>
          </p15:clr>
        </p15:guide>
        <p15:guide id="64" orient="horz" pos="2136" userDrawn="1">
          <p15:clr>
            <a:srgbClr val="547EBF"/>
          </p15:clr>
        </p15:guide>
        <p15:guide id="65" orient="horz" pos="2184" userDrawn="1">
          <p15:clr>
            <a:srgbClr val="547EBF"/>
          </p15:clr>
        </p15:guide>
        <p15:guide id="66" orient="horz" pos="576" userDrawn="1">
          <p15:clr>
            <a:srgbClr val="F26B43"/>
          </p15:clr>
        </p15:guide>
        <p15:guide id="67" orient="horz" pos="624" userDrawn="1">
          <p15:clr>
            <a:srgbClr val="F26B43"/>
          </p15:clr>
        </p15:guide>
        <p15:guide id="68" orient="horz" pos="936" userDrawn="1">
          <p15:clr>
            <a:srgbClr val="547EBF"/>
          </p15:clr>
        </p15:guide>
        <p15:guide id="69" orient="horz" pos="888" userDrawn="1">
          <p15:clr>
            <a:srgbClr val="547EBF"/>
          </p15:clr>
        </p15:guide>
        <p15:guide id="70" orient="horz" pos="3384" userDrawn="1">
          <p15:clr>
            <a:srgbClr val="547EBF"/>
          </p15:clr>
        </p15:guide>
        <p15:guide id="71" orient="horz" pos="3432" userDrawn="1">
          <p15:clr>
            <a:srgbClr val="547EBF"/>
          </p15:clr>
        </p15:guide>
        <p15:guide id="72" orient="horz" pos="3696" userDrawn="1">
          <p15:clr>
            <a:srgbClr val="F26B43"/>
          </p15:clr>
        </p15:guide>
        <p15:guide id="73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ABE47-2957-5CB5-A125-1ED5ADBC0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PLATFORM (UXP)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53262-24C2-EFED-A242-F3BD13CE3E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138113"/>
            <a:ext cx="2743200" cy="365125"/>
          </a:xfrm>
        </p:spPr>
        <p:txBody>
          <a:bodyPr/>
          <a:lstStyle/>
          <a:p>
            <a:fld id="{28A7D70B-BA5B-454D-9E9C-85AA311AB73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F3F32-1DA9-BBAD-9E36-3F09C0EF8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78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8486-9786-9908-2667-594E796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2"/>
            <a:ext cx="11353800" cy="445712"/>
          </a:xfrm>
        </p:spPr>
        <p:txBody>
          <a:bodyPr/>
          <a:lstStyle/>
          <a:p>
            <a:r>
              <a:rPr lang="en-US">
                <a:latin typeface="Arial Black"/>
              </a:rPr>
              <a:t>UXP COMPONENTS AND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F2BB4-2CD4-1801-5EB8-383264073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3957DF-DD56-640E-7A0B-951D074ADC71}"/>
              </a:ext>
            </a:extLst>
          </p:cNvPr>
          <p:cNvGrpSpPr/>
          <p:nvPr/>
        </p:nvGrpSpPr>
        <p:grpSpPr>
          <a:xfrm>
            <a:off x="7067226" y="1400117"/>
            <a:ext cx="2214393" cy="1711649"/>
            <a:chOff x="6178767" y="1231504"/>
            <a:chExt cx="2214393" cy="171164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696DFB-BEAD-B247-2C24-59C74E53DE0A}"/>
                </a:ext>
              </a:extLst>
            </p:cNvPr>
            <p:cNvSpPr/>
            <p:nvPr/>
          </p:nvSpPr>
          <p:spPr>
            <a:xfrm>
              <a:off x="6178767" y="1231504"/>
              <a:ext cx="2214393" cy="1711649"/>
            </a:xfrm>
            <a:prstGeom prst="roundRect">
              <a:avLst>
                <a:gd name="adj" fmla="val 360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5FD3D5C-15E4-AF8E-53D2-B5D642330C65}"/>
                </a:ext>
              </a:extLst>
            </p:cNvPr>
            <p:cNvSpPr/>
            <p:nvPr/>
          </p:nvSpPr>
          <p:spPr>
            <a:xfrm>
              <a:off x="6265848" y="1298226"/>
              <a:ext cx="2060129" cy="2364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DF7F4D3-BCB6-1788-271A-5B47692A8571}"/>
              </a:ext>
            </a:extLst>
          </p:cNvPr>
          <p:cNvGrpSpPr/>
          <p:nvPr/>
        </p:nvGrpSpPr>
        <p:grpSpPr>
          <a:xfrm>
            <a:off x="7067226" y="4217521"/>
            <a:ext cx="2214393" cy="1457178"/>
            <a:chOff x="6178767" y="4048908"/>
            <a:chExt cx="2214393" cy="14571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BE2EEA7-340A-EED2-A4AA-874AE374C218}"/>
                </a:ext>
              </a:extLst>
            </p:cNvPr>
            <p:cNvSpPr/>
            <p:nvPr/>
          </p:nvSpPr>
          <p:spPr>
            <a:xfrm>
              <a:off x="6178767" y="4048908"/>
              <a:ext cx="2214393" cy="1457178"/>
            </a:xfrm>
            <a:prstGeom prst="roundRect">
              <a:avLst>
                <a:gd name="adj" fmla="val 5397"/>
              </a:avLst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1392F71-6CD5-11FF-5631-E0178946C696}"/>
                </a:ext>
              </a:extLst>
            </p:cNvPr>
            <p:cNvSpPr/>
            <p:nvPr/>
          </p:nvSpPr>
          <p:spPr>
            <a:xfrm>
              <a:off x="6265847" y="4143118"/>
              <a:ext cx="2060129" cy="236434"/>
            </a:xfrm>
            <a:prstGeom prst="round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AUTOMATION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B54E844-B12B-2A20-28FA-473E9CD76E8F}"/>
              </a:ext>
            </a:extLst>
          </p:cNvPr>
          <p:cNvGrpSpPr/>
          <p:nvPr/>
        </p:nvGrpSpPr>
        <p:grpSpPr>
          <a:xfrm>
            <a:off x="2865182" y="1390092"/>
            <a:ext cx="2214393" cy="1721675"/>
            <a:chOff x="1976723" y="1221479"/>
            <a:chExt cx="2214393" cy="172167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AC008C-B3A1-4D50-D1A3-02E5DCADC977}"/>
                </a:ext>
              </a:extLst>
            </p:cNvPr>
            <p:cNvSpPr/>
            <p:nvPr/>
          </p:nvSpPr>
          <p:spPr>
            <a:xfrm>
              <a:off x="1976723" y="1221479"/>
              <a:ext cx="2214393" cy="1721675"/>
            </a:xfrm>
            <a:prstGeom prst="roundRect">
              <a:avLst>
                <a:gd name="adj" fmla="val 3327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7A667-CC84-2C1F-9FE0-EC2B0DDEA28B}"/>
                </a:ext>
              </a:extLst>
            </p:cNvPr>
            <p:cNvSpPr/>
            <p:nvPr/>
          </p:nvSpPr>
          <p:spPr>
            <a:xfrm>
              <a:off x="2057686" y="1295967"/>
              <a:ext cx="2052466" cy="238828"/>
            </a:xfrm>
            <a:prstGeom prst="round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INTERFACE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Cylinder 48">
            <a:extLst>
              <a:ext uri="{FF2B5EF4-FFF2-40B4-BE49-F238E27FC236}">
                <a16:creationId xmlns:a16="http://schemas.microsoft.com/office/drawing/2014/main" id="{AE88CB24-5E77-FF31-E77B-EB00BD1B997C}"/>
              </a:ext>
            </a:extLst>
          </p:cNvPr>
          <p:cNvSpPr/>
          <p:nvPr/>
        </p:nvSpPr>
        <p:spPr>
          <a:xfrm>
            <a:off x="7968462" y="1915014"/>
            <a:ext cx="561919" cy="5652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98CE0EC-52F4-6086-BD59-0ED116529599}"/>
              </a:ext>
            </a:extLst>
          </p:cNvPr>
          <p:cNvSpPr/>
          <p:nvPr/>
        </p:nvSpPr>
        <p:spPr>
          <a:xfrm>
            <a:off x="2999530" y="1889879"/>
            <a:ext cx="1933635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BA381ED-090F-FC27-80C5-3B2591D45C25}"/>
              </a:ext>
            </a:extLst>
          </p:cNvPr>
          <p:cNvSpPr/>
          <p:nvPr/>
        </p:nvSpPr>
        <p:spPr>
          <a:xfrm>
            <a:off x="4019184" y="219548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4BD98BE-439A-3156-61E8-70E1B7396456}"/>
              </a:ext>
            </a:extLst>
          </p:cNvPr>
          <p:cNvSpPr/>
          <p:nvPr/>
        </p:nvSpPr>
        <p:spPr>
          <a:xfrm>
            <a:off x="2999530" y="219548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92CC1AB-9CA9-A8EC-ABCF-DF7F502F4B20}"/>
              </a:ext>
            </a:extLst>
          </p:cNvPr>
          <p:cNvSpPr/>
          <p:nvPr/>
        </p:nvSpPr>
        <p:spPr>
          <a:xfrm>
            <a:off x="4019184" y="264152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12B564D-C466-3388-C713-8A39FE0B4E03}"/>
              </a:ext>
            </a:extLst>
          </p:cNvPr>
          <p:cNvSpPr/>
          <p:nvPr/>
        </p:nvSpPr>
        <p:spPr>
          <a:xfrm>
            <a:off x="2999529" y="263635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DD47570-FCA7-9E0B-D5F6-4C5DF1707FE6}"/>
              </a:ext>
            </a:extLst>
          </p:cNvPr>
          <p:cNvGrpSpPr/>
          <p:nvPr/>
        </p:nvGrpSpPr>
        <p:grpSpPr>
          <a:xfrm>
            <a:off x="2865182" y="4217521"/>
            <a:ext cx="2214393" cy="1457179"/>
            <a:chOff x="1976723" y="4048908"/>
            <a:chExt cx="2214393" cy="14571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D4387D9-2825-C20C-2461-67FE8389E36E}"/>
                </a:ext>
              </a:extLst>
            </p:cNvPr>
            <p:cNvSpPr/>
            <p:nvPr/>
          </p:nvSpPr>
          <p:spPr>
            <a:xfrm>
              <a:off x="1976723" y="4048908"/>
              <a:ext cx="2214393" cy="1457179"/>
            </a:xfrm>
            <a:prstGeom prst="roundRect">
              <a:avLst>
                <a:gd name="adj" fmla="val 383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1F2DAE5-85EC-24DA-9337-211A47C58372}"/>
                </a:ext>
              </a:extLst>
            </p:cNvPr>
            <p:cNvSpPr/>
            <p:nvPr/>
          </p:nvSpPr>
          <p:spPr>
            <a:xfrm>
              <a:off x="2057687" y="4143118"/>
              <a:ext cx="2052466" cy="23643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algn="ctr"/>
              <a:r>
                <a:rPr lang="ca-ES" sz="900">
                  <a:solidFill>
                    <a:prstClr val="black"/>
                  </a:solidFill>
                  <a:latin typeface="Calibri" panose="020F0502020204030204"/>
                </a:rPr>
                <a:t>OTHER SYSTEMS </a:t>
              </a:r>
              <a:br>
                <a:rPr lang="ca-ES" sz="90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ca-ES" sz="900">
                  <a:solidFill>
                    <a:prstClr val="black"/>
                  </a:solidFill>
                  <a:latin typeface="Calibri" panose="020F0502020204030204"/>
                </a:rPr>
                <a:t>ENRICHMENT  &amp; COLLECTION</a:t>
              </a:r>
              <a:endParaRPr lang="en-GB" sz="9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C629F06-55B8-16C2-C14C-D1914D6F958F}"/>
              </a:ext>
            </a:extLst>
          </p:cNvPr>
          <p:cNvSpPr/>
          <p:nvPr/>
        </p:nvSpPr>
        <p:spPr>
          <a:xfrm>
            <a:off x="4019185" y="4730796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QR CODES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C274BA6-D95E-F4A5-B6C6-0800149C3752}"/>
              </a:ext>
            </a:extLst>
          </p:cNvPr>
          <p:cNvSpPr/>
          <p:nvPr/>
        </p:nvSpPr>
        <p:spPr>
          <a:xfrm>
            <a:off x="2999531" y="4730796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SURVEYS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4012DF4-C0AD-3442-C643-29049E00BBD9}"/>
              </a:ext>
            </a:extLst>
          </p:cNvPr>
          <p:cNvSpPr/>
          <p:nvPr/>
        </p:nvSpPr>
        <p:spPr>
          <a:xfrm>
            <a:off x="2999530" y="5006468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FIELD MANAGEMENT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59B1BA-E991-AC5D-6A76-862626590DA6}"/>
              </a:ext>
            </a:extLst>
          </p:cNvPr>
          <p:cNvSpPr/>
          <p:nvPr/>
        </p:nvSpPr>
        <p:spPr>
          <a:xfrm>
            <a:off x="4019184" y="5006468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LOCATION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46451AE-F75D-9AEC-967E-AC91D0001850}"/>
              </a:ext>
            </a:extLst>
          </p:cNvPr>
          <p:cNvSpPr/>
          <p:nvPr/>
        </p:nvSpPr>
        <p:spPr>
          <a:xfrm>
            <a:off x="2999530" y="5283673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AD0D746-10C4-7946-688C-E0894C5CA036}"/>
              </a:ext>
            </a:extLst>
          </p:cNvPr>
          <p:cNvSpPr/>
          <p:nvPr/>
        </p:nvSpPr>
        <p:spPr>
          <a:xfrm>
            <a:off x="4019184" y="5283673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ABF0C0F5-8A5C-7ABA-BB70-326B049F3B6C}"/>
              </a:ext>
            </a:extLst>
          </p:cNvPr>
          <p:cNvCxnSpPr>
            <a:cxnSpLocks/>
            <a:stCxn id="49" idx="2"/>
            <a:endCxn id="50" idx="3"/>
          </p:cNvCxnSpPr>
          <p:nvPr/>
        </p:nvCxnSpPr>
        <p:spPr>
          <a:xfrm rot="10800000">
            <a:off x="4933166" y="2009293"/>
            <a:ext cx="3035297" cy="18835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0F97226-908A-44A8-A9AD-EA875D96E85B}"/>
              </a:ext>
            </a:extLst>
          </p:cNvPr>
          <p:cNvSpPr/>
          <p:nvPr/>
        </p:nvSpPr>
        <p:spPr>
          <a:xfrm>
            <a:off x="5686953" y="1772630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New entry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D29A6CF5-ACD5-3830-A6B6-CE80D7105FAD}"/>
              </a:ext>
            </a:extLst>
          </p:cNvPr>
          <p:cNvCxnSpPr>
            <a:cxnSpLocks/>
            <a:stCxn id="49" idx="2"/>
            <a:endCxn id="67" idx="3"/>
          </p:cNvCxnSpPr>
          <p:nvPr/>
        </p:nvCxnSpPr>
        <p:spPr>
          <a:xfrm rot="10800000" flipV="1">
            <a:off x="4933166" y="2197650"/>
            <a:ext cx="3035297" cy="1838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12292E4-0B95-0204-913D-208D6FD3F81F}"/>
              </a:ext>
            </a:extLst>
          </p:cNvPr>
          <p:cNvSpPr/>
          <p:nvPr/>
        </p:nvSpPr>
        <p:spPr>
          <a:xfrm>
            <a:off x="5686953" y="2380887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Log data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A09F2E0-A324-577E-D123-37133160D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24741" y="3669839"/>
            <a:ext cx="1095364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52643B71-FA9C-C22A-D7C2-357E30751C76}"/>
              </a:ext>
            </a:extLst>
          </p:cNvPr>
          <p:cNvSpPr/>
          <p:nvPr/>
        </p:nvSpPr>
        <p:spPr>
          <a:xfrm>
            <a:off x="2852542" y="3487241"/>
            <a:ext cx="919881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Some apps will have a connection to Create entries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5A7BA46-E968-014D-09CF-9F5FE651176F}"/>
              </a:ext>
            </a:extLst>
          </p:cNvPr>
          <p:cNvCxnSpPr>
            <a:cxnSpLocks/>
          </p:cNvCxnSpPr>
          <p:nvPr/>
        </p:nvCxnSpPr>
        <p:spPr>
          <a:xfrm rot="5400000">
            <a:off x="3611264" y="3675442"/>
            <a:ext cx="1096858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DE52EA0-F173-ED76-B3CD-866CE749B5EC}"/>
              </a:ext>
            </a:extLst>
          </p:cNvPr>
          <p:cNvSpPr/>
          <p:nvPr/>
        </p:nvSpPr>
        <p:spPr>
          <a:xfrm>
            <a:off x="4225717" y="3487241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And send data back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C411BB0-5359-3B4F-064E-0E2A3A8AB324}"/>
              </a:ext>
            </a:extLst>
          </p:cNvPr>
          <p:cNvSpPr/>
          <p:nvPr/>
        </p:nvSpPr>
        <p:spPr>
          <a:xfrm>
            <a:off x="3075924" y="2371506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536A7DA-BC04-51C1-C8E3-19691735DEBD}"/>
              </a:ext>
            </a:extLst>
          </p:cNvPr>
          <p:cNvSpPr/>
          <p:nvPr/>
        </p:nvSpPr>
        <p:spPr>
          <a:xfrm>
            <a:off x="4096101" y="2377236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79781F81-E99E-38EA-B853-4F87FBD408B8}"/>
              </a:ext>
            </a:extLst>
          </p:cNvPr>
          <p:cNvSpPr/>
          <p:nvPr/>
        </p:nvSpPr>
        <p:spPr>
          <a:xfrm>
            <a:off x="3075924" y="2817892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2EEAEDD-27C0-C980-8ECE-8199BCC4D522}"/>
              </a:ext>
            </a:extLst>
          </p:cNvPr>
          <p:cNvSpPr/>
          <p:nvPr/>
        </p:nvSpPr>
        <p:spPr>
          <a:xfrm>
            <a:off x="4096101" y="2812491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0BF17D7-83CB-51D1-D8A1-BDDF089A0242}"/>
              </a:ext>
            </a:extLst>
          </p:cNvPr>
          <p:cNvSpPr/>
          <p:nvPr/>
        </p:nvSpPr>
        <p:spPr>
          <a:xfrm>
            <a:off x="5686953" y="2174865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Update data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480EB8B-B57C-0C9F-A1ED-1F3C71A53788}"/>
              </a:ext>
            </a:extLst>
          </p:cNvPr>
          <p:cNvSpPr/>
          <p:nvPr/>
        </p:nvSpPr>
        <p:spPr>
          <a:xfrm>
            <a:off x="7154306" y="2806826"/>
            <a:ext cx="699157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 DATA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9A1BEE9E-96E1-CEB1-5AC6-F05FEC3F4255}"/>
              </a:ext>
            </a:extLst>
          </p:cNvPr>
          <p:cNvSpPr/>
          <p:nvPr/>
        </p:nvSpPr>
        <p:spPr>
          <a:xfrm>
            <a:off x="7870432" y="2806826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DATA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4F6A97CE-D277-5468-7827-4CB95E1FA503}"/>
              </a:ext>
            </a:extLst>
          </p:cNvPr>
          <p:cNvSpPr/>
          <p:nvPr/>
        </p:nvSpPr>
        <p:spPr>
          <a:xfrm>
            <a:off x="8249421" y="2813201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>
              <a:buClrTx/>
            </a:pPr>
            <a:r>
              <a:rPr lang="en-GB" sz="600">
                <a:solidFill>
                  <a:prstClr val="black"/>
                </a:solidFill>
                <a:latin typeface="Calibri" panose="020F0502020204030204"/>
              </a:rPr>
              <a:t>EVENT DATA</a:t>
            </a:r>
          </a:p>
        </p:txBody>
      </p:sp>
      <p:pic>
        <p:nvPicPr>
          <p:cNvPr id="124" name="Picture 123" descr="A calendar with a check mark&#10;&#10;Description automatically generated">
            <a:extLst>
              <a:ext uri="{FF2B5EF4-FFF2-40B4-BE49-F238E27FC236}">
                <a16:creationId xmlns:a16="http://schemas.microsoft.com/office/drawing/2014/main" id="{ADDE727A-5467-98AD-8A6F-521F1AC16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8699" y="4507494"/>
            <a:ext cx="740665" cy="740665"/>
          </a:xfrm>
          <a:prstGeom prst="rect">
            <a:avLst/>
          </a:prstGeom>
        </p:spPr>
      </p:pic>
      <p:pic>
        <p:nvPicPr>
          <p:cNvPr id="127" name="Picture 126" descr="A cloud with a logo&#10;&#10;Description automatically generated with medium confidence">
            <a:extLst>
              <a:ext uri="{FF2B5EF4-FFF2-40B4-BE49-F238E27FC236}">
                <a16:creationId xmlns:a16="http://schemas.microsoft.com/office/drawing/2014/main" id="{C7B890B2-AFA7-EAE1-A72D-6F7B4F119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367" y="1588851"/>
            <a:ext cx="1174776" cy="1174776"/>
          </a:xfrm>
          <a:prstGeom prst="rect">
            <a:avLst/>
          </a:prstGeom>
        </p:spPr>
      </p:pic>
      <p:pic>
        <p:nvPicPr>
          <p:cNvPr id="129" name="Picture 128" descr="A purple gears on a yellow circle&#10;&#10;Description automatically generated">
            <a:extLst>
              <a:ext uri="{FF2B5EF4-FFF2-40B4-BE49-F238E27FC236}">
                <a16:creationId xmlns:a16="http://schemas.microsoft.com/office/drawing/2014/main" id="{A3851889-1108-488C-AF19-0B92E8221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433" y="4349777"/>
            <a:ext cx="1216339" cy="1216339"/>
          </a:xfrm>
          <a:prstGeom prst="rect">
            <a:avLst/>
          </a:prstGeom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9BD78DA-E4A6-D583-EF51-74F8B7E174AD}"/>
              </a:ext>
            </a:extLst>
          </p:cNvPr>
          <p:cNvSpPr/>
          <p:nvPr/>
        </p:nvSpPr>
        <p:spPr>
          <a:xfrm>
            <a:off x="8628410" y="2806826"/>
            <a:ext cx="586025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SYS DATA </a:t>
            </a:r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0C9742CC-10BB-0072-60C3-99E4C7E1BD08}"/>
              </a:ext>
            </a:extLst>
          </p:cNvPr>
          <p:cNvSpPr/>
          <p:nvPr/>
        </p:nvSpPr>
        <p:spPr>
          <a:xfrm>
            <a:off x="7955125" y="4827133"/>
            <a:ext cx="561919" cy="565274"/>
          </a:xfrm>
          <a:prstGeom prst="flowChartConnector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buClrTx/>
            </a:pPr>
            <a:r>
              <a:rPr lang="en-GB" sz="7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SCHEDULE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EB446C3-E38E-CFF9-B37D-562620FBC0DF}"/>
              </a:ext>
            </a:extLst>
          </p:cNvPr>
          <p:cNvCxnSpPr>
            <a:cxnSpLocks/>
          </p:cNvCxnSpPr>
          <p:nvPr/>
        </p:nvCxnSpPr>
        <p:spPr>
          <a:xfrm flipV="1">
            <a:off x="5079575" y="4777596"/>
            <a:ext cx="1987651" cy="393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AE58A2A-6E70-7573-2560-3F8473907A49}"/>
              </a:ext>
            </a:extLst>
          </p:cNvPr>
          <p:cNvSpPr/>
          <p:nvPr/>
        </p:nvSpPr>
        <p:spPr>
          <a:xfrm>
            <a:off x="5653915" y="4538768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Interrogate data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47033054-20FE-62E3-2F7B-2CC84EB7BE1F}"/>
              </a:ext>
            </a:extLst>
          </p:cNvPr>
          <p:cNvCxnSpPr>
            <a:cxnSpLocks/>
          </p:cNvCxnSpPr>
          <p:nvPr/>
        </p:nvCxnSpPr>
        <p:spPr>
          <a:xfrm rot="10800000">
            <a:off x="5079576" y="5188085"/>
            <a:ext cx="1987653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71F9FA55-8658-B67D-2095-4AEC74CAE041}"/>
              </a:ext>
            </a:extLst>
          </p:cNvPr>
          <p:cNvSpPr/>
          <p:nvPr/>
        </p:nvSpPr>
        <p:spPr>
          <a:xfrm>
            <a:off x="5517407" y="4983618"/>
            <a:ext cx="1111986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Receive information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F034A544-7646-5118-76DD-5DF21DB4C4B1}"/>
              </a:ext>
            </a:extLst>
          </p:cNvPr>
          <p:cNvCxnSpPr>
            <a:cxnSpLocks/>
          </p:cNvCxnSpPr>
          <p:nvPr/>
        </p:nvCxnSpPr>
        <p:spPr>
          <a:xfrm rot="5400000">
            <a:off x="7634968" y="3637563"/>
            <a:ext cx="1096858" cy="127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9E681295-037D-592A-A491-D4F3462D007C}"/>
              </a:ext>
            </a:extLst>
          </p:cNvPr>
          <p:cNvSpPr/>
          <p:nvPr/>
        </p:nvSpPr>
        <p:spPr>
          <a:xfrm>
            <a:off x="8177871" y="3451053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Update data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6A954D52-53BE-8AB7-1F08-F021EF57E85C}"/>
              </a:ext>
            </a:extLst>
          </p:cNvPr>
          <p:cNvCxnSpPr>
            <a:cxnSpLocks/>
          </p:cNvCxnSpPr>
          <p:nvPr/>
        </p:nvCxnSpPr>
        <p:spPr>
          <a:xfrm flipV="1">
            <a:off x="5076400" y="2745385"/>
            <a:ext cx="1990826" cy="1387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ED2659B-B326-5047-0EFA-1E77CE102844}"/>
              </a:ext>
            </a:extLst>
          </p:cNvPr>
          <p:cNvSpPr/>
          <p:nvPr/>
        </p:nvSpPr>
        <p:spPr>
          <a:xfrm>
            <a:off x="5700720" y="2793974"/>
            <a:ext cx="772894" cy="2388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>
                <a:solidFill>
                  <a:prstClr val="black"/>
                </a:solidFill>
                <a:latin typeface="Calibri" panose="020F0502020204030204"/>
              </a:rPr>
              <a:t>Display data</a:t>
            </a:r>
            <a:endParaRPr lang="en-GB" sz="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3C41AA-AAE0-9C3F-2963-FAE21B43E7B3}"/>
              </a:ext>
            </a:extLst>
          </p:cNvPr>
          <p:cNvGrpSpPr/>
          <p:nvPr/>
        </p:nvGrpSpPr>
        <p:grpSpPr>
          <a:xfrm>
            <a:off x="1777102" y="1808638"/>
            <a:ext cx="773694" cy="773694"/>
            <a:chOff x="1777102" y="1808638"/>
            <a:chExt cx="773694" cy="773694"/>
          </a:xfrm>
        </p:grpSpPr>
        <p:pic>
          <p:nvPicPr>
            <p:cNvPr id="87" name="Picture 86" descr="A person with brown hair&#10;&#10;Description automatically generated">
              <a:extLst>
                <a:ext uri="{FF2B5EF4-FFF2-40B4-BE49-F238E27FC236}">
                  <a16:creationId xmlns:a16="http://schemas.microsoft.com/office/drawing/2014/main" id="{A416CEA9-96F4-163E-2092-A9673AF6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7102" y="1808638"/>
              <a:ext cx="773694" cy="773694"/>
            </a:xfrm>
            <a:prstGeom prst="rect">
              <a:avLst/>
            </a:prstGeom>
          </p:spPr>
        </p:pic>
        <p:pic>
          <p:nvPicPr>
            <p:cNvPr id="152" name="Picture 151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911CF97F-5B92-B529-3C4D-C29DF64E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5445" y="1940112"/>
              <a:ext cx="377008" cy="377189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B5126D-B3DA-9FEF-BD4F-6E9607C52DF0}"/>
              </a:ext>
            </a:extLst>
          </p:cNvPr>
          <p:cNvSpPr/>
          <p:nvPr/>
        </p:nvSpPr>
        <p:spPr>
          <a:xfrm>
            <a:off x="7154306" y="2579571"/>
            <a:ext cx="699157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 ID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81B87C-2B19-FA96-D9DA-D423C447CFF0}"/>
              </a:ext>
            </a:extLst>
          </p:cNvPr>
          <p:cNvSpPr/>
          <p:nvPr/>
        </p:nvSpPr>
        <p:spPr>
          <a:xfrm>
            <a:off x="7870432" y="2575918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ID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EBC489-4A0C-B1A4-9E20-894F0EC17C42}"/>
              </a:ext>
            </a:extLst>
          </p:cNvPr>
          <p:cNvSpPr/>
          <p:nvPr/>
        </p:nvSpPr>
        <p:spPr>
          <a:xfrm>
            <a:off x="8249421" y="2582293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ID</a:t>
            </a:r>
          </a:p>
        </p:txBody>
      </p:sp>
    </p:spTree>
    <p:extLst>
      <p:ext uri="{BB962C8B-B14F-4D97-AF65-F5344CB8AC3E}">
        <p14:creationId xmlns:p14="http://schemas.microsoft.com/office/powerpoint/2010/main" val="27958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5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2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7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25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75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4" grpId="0" animBg="1"/>
      <p:bldP spid="85" grpId="0" animBg="1"/>
      <p:bldP spid="97" grpId="0"/>
      <p:bldP spid="97" grpId="1"/>
      <p:bldP spid="99" grpId="0"/>
      <p:bldP spid="99" grpId="1"/>
      <p:bldP spid="103" grpId="0"/>
      <p:bldP spid="103" grpId="1"/>
      <p:bldP spid="110" grpId="0"/>
      <p:bldP spid="110" grpId="1"/>
      <p:bldP spid="114" grpId="0"/>
      <p:bldP spid="115" grpId="0"/>
      <p:bldP spid="116" grpId="0"/>
      <p:bldP spid="117" grpId="0"/>
      <p:bldP spid="118" grpId="0"/>
      <p:bldP spid="118" grpId="1"/>
      <p:bldP spid="120" grpId="0" animBg="1"/>
      <p:bldP spid="121" grpId="0" animBg="1"/>
      <p:bldP spid="122" grpId="0" animBg="1"/>
      <p:bldP spid="130" grpId="0" animBg="1"/>
      <p:bldP spid="131" grpId="0" animBg="1"/>
      <p:bldP spid="133" grpId="0"/>
      <p:bldP spid="133" grpId="1"/>
      <p:bldP spid="135" grpId="0"/>
      <p:bldP spid="135" grpId="1"/>
      <p:bldP spid="142" grpId="0"/>
      <p:bldP spid="142" grpId="1"/>
      <p:bldP spid="145" grpId="0"/>
      <p:bldP spid="145" grpId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4C8508D-2D0E-D1F2-EE4A-B8D7C8F3EBB1}"/>
              </a:ext>
            </a:extLst>
          </p:cNvPr>
          <p:cNvGrpSpPr/>
          <p:nvPr/>
        </p:nvGrpSpPr>
        <p:grpSpPr>
          <a:xfrm>
            <a:off x="7818188" y="1400117"/>
            <a:ext cx="2214393" cy="1711649"/>
            <a:chOff x="6178767" y="1231504"/>
            <a:chExt cx="2214393" cy="17116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2DB2CB6-3F86-5598-21A7-34A54E8CAC68}"/>
                </a:ext>
              </a:extLst>
            </p:cNvPr>
            <p:cNvSpPr/>
            <p:nvPr/>
          </p:nvSpPr>
          <p:spPr>
            <a:xfrm>
              <a:off x="6178767" y="1231504"/>
              <a:ext cx="2214393" cy="1711649"/>
            </a:xfrm>
            <a:prstGeom prst="roundRect">
              <a:avLst>
                <a:gd name="adj" fmla="val 360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B82C7FC-E6A9-4DB2-8E77-E094A4403EDB}"/>
                </a:ext>
              </a:extLst>
            </p:cNvPr>
            <p:cNvSpPr/>
            <p:nvPr/>
          </p:nvSpPr>
          <p:spPr>
            <a:xfrm>
              <a:off x="6265848" y="1298226"/>
              <a:ext cx="2060129" cy="23643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AI &amp; INSIGHT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F38486-9786-9908-2667-594E796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2"/>
            <a:ext cx="11353800" cy="445712"/>
          </a:xfrm>
        </p:spPr>
        <p:txBody>
          <a:bodyPr/>
          <a:lstStyle/>
          <a:p>
            <a:r>
              <a:rPr lang="en-US">
                <a:latin typeface="Arial Black"/>
              </a:rPr>
              <a:t>UXP COMPONENTS AND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F2BB4-2CD4-1801-5EB8-383264073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3957DF-DD56-640E-7A0B-951D074ADC71}"/>
              </a:ext>
            </a:extLst>
          </p:cNvPr>
          <p:cNvGrpSpPr/>
          <p:nvPr/>
        </p:nvGrpSpPr>
        <p:grpSpPr>
          <a:xfrm>
            <a:off x="3433300" y="1400117"/>
            <a:ext cx="2214393" cy="1711649"/>
            <a:chOff x="6178767" y="1231504"/>
            <a:chExt cx="2214393" cy="171164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696DFB-BEAD-B247-2C24-59C74E53DE0A}"/>
                </a:ext>
              </a:extLst>
            </p:cNvPr>
            <p:cNvSpPr/>
            <p:nvPr/>
          </p:nvSpPr>
          <p:spPr>
            <a:xfrm>
              <a:off x="6178767" y="1231504"/>
              <a:ext cx="2214393" cy="1711649"/>
            </a:xfrm>
            <a:prstGeom prst="roundRect">
              <a:avLst>
                <a:gd name="adj" fmla="val 360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5FD3D5C-15E4-AF8E-53D2-B5D642330C65}"/>
                </a:ext>
              </a:extLst>
            </p:cNvPr>
            <p:cNvSpPr/>
            <p:nvPr/>
          </p:nvSpPr>
          <p:spPr>
            <a:xfrm>
              <a:off x="6265848" y="1298226"/>
              <a:ext cx="2060129" cy="2364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DF7F4D3-BCB6-1788-271A-5B47692A8571}"/>
              </a:ext>
            </a:extLst>
          </p:cNvPr>
          <p:cNvGrpSpPr/>
          <p:nvPr/>
        </p:nvGrpSpPr>
        <p:grpSpPr>
          <a:xfrm>
            <a:off x="3433300" y="4217521"/>
            <a:ext cx="2214393" cy="1457178"/>
            <a:chOff x="6178767" y="4048908"/>
            <a:chExt cx="2214393" cy="14571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BE2EEA7-340A-EED2-A4AA-874AE374C218}"/>
                </a:ext>
              </a:extLst>
            </p:cNvPr>
            <p:cNvSpPr/>
            <p:nvPr/>
          </p:nvSpPr>
          <p:spPr>
            <a:xfrm>
              <a:off x="6178767" y="4048908"/>
              <a:ext cx="2214393" cy="1457178"/>
            </a:xfrm>
            <a:prstGeom prst="roundRect">
              <a:avLst>
                <a:gd name="adj" fmla="val 5397"/>
              </a:avLst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1392F71-6CD5-11FF-5631-E0178946C696}"/>
                </a:ext>
              </a:extLst>
            </p:cNvPr>
            <p:cNvSpPr/>
            <p:nvPr/>
          </p:nvSpPr>
          <p:spPr>
            <a:xfrm>
              <a:off x="6265847" y="4143118"/>
              <a:ext cx="2060129" cy="236434"/>
            </a:xfrm>
            <a:prstGeom prst="round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AUTOMATION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B54E844-B12B-2A20-28FA-473E9CD76E8F}"/>
              </a:ext>
            </a:extLst>
          </p:cNvPr>
          <p:cNvGrpSpPr/>
          <p:nvPr/>
        </p:nvGrpSpPr>
        <p:grpSpPr>
          <a:xfrm>
            <a:off x="621963" y="1390092"/>
            <a:ext cx="2214393" cy="1721675"/>
            <a:chOff x="1976723" y="1221479"/>
            <a:chExt cx="2214393" cy="172167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AC008C-B3A1-4D50-D1A3-02E5DCADC977}"/>
                </a:ext>
              </a:extLst>
            </p:cNvPr>
            <p:cNvSpPr/>
            <p:nvPr/>
          </p:nvSpPr>
          <p:spPr>
            <a:xfrm>
              <a:off x="1976723" y="1221479"/>
              <a:ext cx="2214393" cy="1721675"/>
            </a:xfrm>
            <a:prstGeom prst="roundRect">
              <a:avLst>
                <a:gd name="adj" fmla="val 3327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7A667-CC84-2C1F-9FE0-EC2B0DDEA28B}"/>
                </a:ext>
              </a:extLst>
            </p:cNvPr>
            <p:cNvSpPr/>
            <p:nvPr/>
          </p:nvSpPr>
          <p:spPr>
            <a:xfrm>
              <a:off x="2057686" y="1295967"/>
              <a:ext cx="2052466" cy="238828"/>
            </a:xfrm>
            <a:prstGeom prst="round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INTERFACE</a:t>
              </a: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Cylinder 48">
            <a:extLst>
              <a:ext uri="{FF2B5EF4-FFF2-40B4-BE49-F238E27FC236}">
                <a16:creationId xmlns:a16="http://schemas.microsoft.com/office/drawing/2014/main" id="{AE88CB24-5E77-FF31-E77B-EB00BD1B997C}"/>
              </a:ext>
            </a:extLst>
          </p:cNvPr>
          <p:cNvSpPr/>
          <p:nvPr/>
        </p:nvSpPr>
        <p:spPr>
          <a:xfrm>
            <a:off x="4334536" y="1915014"/>
            <a:ext cx="561919" cy="5652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98CE0EC-52F4-6086-BD59-0ED116529599}"/>
              </a:ext>
            </a:extLst>
          </p:cNvPr>
          <p:cNvSpPr/>
          <p:nvPr/>
        </p:nvSpPr>
        <p:spPr>
          <a:xfrm>
            <a:off x="756311" y="1889879"/>
            <a:ext cx="1933635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BA381ED-090F-FC27-80C5-3B2591D45C25}"/>
              </a:ext>
            </a:extLst>
          </p:cNvPr>
          <p:cNvSpPr/>
          <p:nvPr/>
        </p:nvSpPr>
        <p:spPr>
          <a:xfrm>
            <a:off x="1775965" y="219548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4BD98BE-439A-3156-61E8-70E1B7396456}"/>
              </a:ext>
            </a:extLst>
          </p:cNvPr>
          <p:cNvSpPr/>
          <p:nvPr/>
        </p:nvSpPr>
        <p:spPr>
          <a:xfrm>
            <a:off x="756311" y="219548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92CC1AB-9CA9-A8EC-ABCF-DF7F502F4B20}"/>
              </a:ext>
            </a:extLst>
          </p:cNvPr>
          <p:cNvSpPr/>
          <p:nvPr/>
        </p:nvSpPr>
        <p:spPr>
          <a:xfrm>
            <a:off x="1775965" y="264152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12B564D-C466-3388-C713-8A39FE0B4E03}"/>
              </a:ext>
            </a:extLst>
          </p:cNvPr>
          <p:cNvSpPr/>
          <p:nvPr/>
        </p:nvSpPr>
        <p:spPr>
          <a:xfrm>
            <a:off x="756310" y="2636355"/>
            <a:ext cx="913981" cy="3720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DD47570-FCA7-9E0B-D5F6-4C5DF1707FE6}"/>
              </a:ext>
            </a:extLst>
          </p:cNvPr>
          <p:cNvGrpSpPr/>
          <p:nvPr/>
        </p:nvGrpSpPr>
        <p:grpSpPr>
          <a:xfrm>
            <a:off x="621963" y="4217521"/>
            <a:ext cx="2214393" cy="1457179"/>
            <a:chOff x="1976723" y="4048908"/>
            <a:chExt cx="2214393" cy="14571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D4387D9-2825-C20C-2461-67FE8389E36E}"/>
                </a:ext>
              </a:extLst>
            </p:cNvPr>
            <p:cNvSpPr/>
            <p:nvPr/>
          </p:nvSpPr>
          <p:spPr>
            <a:xfrm>
              <a:off x="1976723" y="4048908"/>
              <a:ext cx="2214393" cy="1457179"/>
            </a:xfrm>
            <a:prstGeom prst="roundRect">
              <a:avLst>
                <a:gd name="adj" fmla="val 383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1F2DAE5-85EC-24DA-9337-211A47C58372}"/>
                </a:ext>
              </a:extLst>
            </p:cNvPr>
            <p:cNvSpPr/>
            <p:nvPr/>
          </p:nvSpPr>
          <p:spPr>
            <a:xfrm>
              <a:off x="2057687" y="4143118"/>
              <a:ext cx="2052466" cy="23643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wrap="square" rtlCol="0" anchor="ctr"/>
            <a:lstStyle/>
            <a:p>
              <a:pPr algn="ctr"/>
              <a:r>
                <a:rPr lang="ca-ES" sz="900">
                  <a:solidFill>
                    <a:prstClr val="black"/>
                  </a:solidFill>
                  <a:latin typeface="Calibri" panose="020F0502020204030204"/>
                </a:rPr>
                <a:t>OTHER SYSTEMS </a:t>
              </a:r>
              <a:br>
                <a:rPr lang="ca-ES" sz="90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ca-ES" sz="900">
                  <a:solidFill>
                    <a:prstClr val="black"/>
                  </a:solidFill>
                  <a:latin typeface="Calibri" panose="020F0502020204030204"/>
                </a:rPr>
                <a:t>ENRICHMENT  &amp; COLLECTION</a:t>
              </a:r>
              <a:endParaRPr lang="en-GB" sz="9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C629F06-55B8-16C2-C14C-D1914D6F958F}"/>
              </a:ext>
            </a:extLst>
          </p:cNvPr>
          <p:cNvSpPr/>
          <p:nvPr/>
        </p:nvSpPr>
        <p:spPr>
          <a:xfrm>
            <a:off x="1775966" y="4730796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QR CODES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C274BA6-D95E-F4A5-B6C6-0800149C3752}"/>
              </a:ext>
            </a:extLst>
          </p:cNvPr>
          <p:cNvSpPr/>
          <p:nvPr/>
        </p:nvSpPr>
        <p:spPr>
          <a:xfrm>
            <a:off x="756312" y="4730796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SURVEYS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4012DF4-C0AD-3442-C643-29049E00BBD9}"/>
              </a:ext>
            </a:extLst>
          </p:cNvPr>
          <p:cNvSpPr/>
          <p:nvPr/>
        </p:nvSpPr>
        <p:spPr>
          <a:xfrm>
            <a:off x="756311" y="5006468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FIELD MANAGEMENT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59B1BA-E991-AC5D-6A76-862626590DA6}"/>
              </a:ext>
            </a:extLst>
          </p:cNvPr>
          <p:cNvSpPr/>
          <p:nvPr/>
        </p:nvSpPr>
        <p:spPr>
          <a:xfrm>
            <a:off x="1775965" y="5006468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LOCATION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46451AE-F75D-9AEC-967E-AC91D0001850}"/>
              </a:ext>
            </a:extLst>
          </p:cNvPr>
          <p:cNvSpPr/>
          <p:nvPr/>
        </p:nvSpPr>
        <p:spPr>
          <a:xfrm>
            <a:off x="756311" y="5283673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AD0D746-10C4-7946-688C-E0894C5CA036}"/>
              </a:ext>
            </a:extLst>
          </p:cNvPr>
          <p:cNvSpPr/>
          <p:nvPr/>
        </p:nvSpPr>
        <p:spPr>
          <a:xfrm>
            <a:off x="1775965" y="5283673"/>
            <a:ext cx="913981" cy="23882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OTHER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C411BB0-5359-3B4F-064E-0E2A3A8AB324}"/>
              </a:ext>
            </a:extLst>
          </p:cNvPr>
          <p:cNvSpPr/>
          <p:nvPr/>
        </p:nvSpPr>
        <p:spPr>
          <a:xfrm>
            <a:off x="832705" y="2371506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536A7DA-BC04-51C1-C8E3-19691735DEBD}"/>
              </a:ext>
            </a:extLst>
          </p:cNvPr>
          <p:cNvSpPr/>
          <p:nvPr/>
        </p:nvSpPr>
        <p:spPr>
          <a:xfrm>
            <a:off x="1852882" y="2377236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79781F81-E99E-38EA-B853-4F87FBD408B8}"/>
              </a:ext>
            </a:extLst>
          </p:cNvPr>
          <p:cNvSpPr/>
          <p:nvPr/>
        </p:nvSpPr>
        <p:spPr>
          <a:xfrm>
            <a:off x="832705" y="2817892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2EEAEDD-27C0-C980-8ECE-8199BCC4D522}"/>
              </a:ext>
            </a:extLst>
          </p:cNvPr>
          <p:cNvSpPr/>
          <p:nvPr/>
        </p:nvSpPr>
        <p:spPr>
          <a:xfrm>
            <a:off x="1852882" y="2812491"/>
            <a:ext cx="772894" cy="16899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700">
                <a:solidFill>
                  <a:prstClr val="black"/>
                </a:solidFill>
                <a:latin typeface="Calibri" panose="020F0502020204030204"/>
              </a:rPr>
              <a:t>Other system data</a:t>
            </a:r>
            <a:endParaRPr lang="en-GB" sz="7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0C9742CC-10BB-0072-60C3-99E4C7E1BD08}"/>
              </a:ext>
            </a:extLst>
          </p:cNvPr>
          <p:cNvSpPr/>
          <p:nvPr/>
        </p:nvSpPr>
        <p:spPr>
          <a:xfrm>
            <a:off x="4321199" y="4827133"/>
            <a:ext cx="561919" cy="565274"/>
          </a:xfrm>
          <a:prstGeom prst="flowChartConnector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buClrTx/>
            </a:pPr>
            <a:r>
              <a:rPr lang="en-GB" sz="7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SCHEDULE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833B307-C807-084E-0EAE-B144A5D617EE}"/>
              </a:ext>
            </a:extLst>
          </p:cNvPr>
          <p:cNvCxnSpPr>
            <a:cxnSpLocks/>
          </p:cNvCxnSpPr>
          <p:nvPr/>
        </p:nvCxnSpPr>
        <p:spPr>
          <a:xfrm>
            <a:off x="5693693" y="2244088"/>
            <a:ext cx="2265451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triangle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7F70E5C1-ACBD-FD73-2E58-23D5368E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3244" y="2006621"/>
            <a:ext cx="1724282" cy="4268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98A51-7E5B-16B4-AD40-21543D2767AE}"/>
              </a:ext>
            </a:extLst>
          </p:cNvPr>
          <p:cNvSpPr/>
          <p:nvPr/>
        </p:nvSpPr>
        <p:spPr>
          <a:xfrm>
            <a:off x="3517048" y="2806826"/>
            <a:ext cx="699157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738241-741A-57B3-81FF-E872101629D6}"/>
              </a:ext>
            </a:extLst>
          </p:cNvPr>
          <p:cNvSpPr/>
          <p:nvPr/>
        </p:nvSpPr>
        <p:spPr>
          <a:xfrm>
            <a:off x="4233174" y="2806826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D6F4D8-CB70-74D2-7F6E-9EB7E042CBFA}"/>
              </a:ext>
            </a:extLst>
          </p:cNvPr>
          <p:cNvSpPr/>
          <p:nvPr/>
        </p:nvSpPr>
        <p:spPr>
          <a:xfrm>
            <a:off x="4612163" y="2813201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>
              <a:buClrTx/>
            </a:pPr>
            <a:r>
              <a:rPr lang="en-GB" sz="600">
                <a:solidFill>
                  <a:prstClr val="black"/>
                </a:solidFill>
                <a:latin typeface="Calibri" panose="020F0502020204030204"/>
              </a:rPr>
              <a:t>EVENT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70586D-37DC-3750-1B94-15A2BD7E9ADE}"/>
              </a:ext>
            </a:extLst>
          </p:cNvPr>
          <p:cNvSpPr/>
          <p:nvPr/>
        </p:nvSpPr>
        <p:spPr>
          <a:xfrm>
            <a:off x="4991152" y="2806826"/>
            <a:ext cx="586025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SYS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F7565-334C-520E-84DD-E4A586F75875}"/>
              </a:ext>
            </a:extLst>
          </p:cNvPr>
          <p:cNvSpPr/>
          <p:nvPr/>
        </p:nvSpPr>
        <p:spPr>
          <a:xfrm>
            <a:off x="3517048" y="2579571"/>
            <a:ext cx="699157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buClrTx/>
            </a:pPr>
            <a:r>
              <a:rPr lang="en-GB" sz="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 ID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6C4629-F04A-527F-247F-066D20541B39}"/>
              </a:ext>
            </a:extLst>
          </p:cNvPr>
          <p:cNvSpPr/>
          <p:nvPr/>
        </p:nvSpPr>
        <p:spPr>
          <a:xfrm>
            <a:off x="4233174" y="2575918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ID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05A654-12D3-E391-C288-9C30519DBE42}"/>
              </a:ext>
            </a:extLst>
          </p:cNvPr>
          <p:cNvSpPr/>
          <p:nvPr/>
        </p:nvSpPr>
        <p:spPr>
          <a:xfrm>
            <a:off x="4612163" y="2582293"/>
            <a:ext cx="365653" cy="2003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algn="ctr">
              <a:buClrTx/>
            </a:pPr>
            <a:r>
              <a: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EVENT ID</a:t>
            </a:r>
          </a:p>
        </p:txBody>
      </p:sp>
      <p:pic>
        <p:nvPicPr>
          <p:cNvPr id="25" name="Picture 24" descr="A blue and black logo&#10;&#10;Description automatically generated">
            <a:extLst>
              <a:ext uri="{FF2B5EF4-FFF2-40B4-BE49-F238E27FC236}">
                <a16:creationId xmlns:a16="http://schemas.microsoft.com/office/drawing/2014/main" id="{5A1A23FF-9C50-4D9F-1587-783B8C0C6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3046" y="3827872"/>
            <a:ext cx="2044675" cy="2044675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D987F6E-4EA0-348C-C2C4-DE8FCB8DC994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8271267" y="3765884"/>
            <a:ext cx="1318184" cy="9948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headEnd type="triangle"/>
            <a:tailEnd type="none"/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4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4" grpId="0" animBg="1"/>
      <p:bldP spid="85" grpId="0" animBg="1"/>
      <p:bldP spid="114" grpId="0"/>
      <p:bldP spid="115" grpId="0"/>
      <p:bldP spid="116" grpId="0"/>
      <p:bldP spid="117" grpId="0"/>
      <p:bldP spid="1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36FE-BC09-289A-DB6E-84AB3E6D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KEY FEATURES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857DDE-8510-E866-65F9-57C5B8C1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436947"/>
              </p:ext>
            </p:extLst>
          </p:nvPr>
        </p:nvGraphicFramePr>
        <p:xfrm>
          <a:off x="532207" y="952500"/>
          <a:ext cx="11353798" cy="53299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7760">
                  <a:extLst>
                    <a:ext uri="{9D8B030D-6E8A-4147-A177-3AD203B41FA5}">
                      <a16:colId xmlns:a16="http://schemas.microsoft.com/office/drawing/2014/main" val="2866868650"/>
                    </a:ext>
                  </a:extLst>
                </a:gridCol>
                <a:gridCol w="4457933">
                  <a:extLst>
                    <a:ext uri="{9D8B030D-6E8A-4147-A177-3AD203B41FA5}">
                      <a16:colId xmlns:a16="http://schemas.microsoft.com/office/drawing/2014/main" val="882366149"/>
                    </a:ext>
                  </a:extLst>
                </a:gridCol>
                <a:gridCol w="3918105">
                  <a:extLst>
                    <a:ext uri="{9D8B030D-6E8A-4147-A177-3AD203B41FA5}">
                      <a16:colId xmlns:a16="http://schemas.microsoft.com/office/drawing/2014/main" val="2330520285"/>
                    </a:ext>
                  </a:extLst>
                </a:gridCol>
              </a:tblGrid>
              <a:tr h="343508"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400" b="1" dirty="0">
                          <a:effectLst/>
                        </a:rPr>
                        <a:t>FEATURE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US" sz="1400" b="0" i="0" dirty="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BENEFIT</a:t>
                      </a:r>
                      <a:r>
                        <a:rPr lang="en-US" sz="1400" b="0">
                          <a:effectLst/>
                        </a:rPr>
                        <a:t> </a:t>
                      </a:r>
                      <a:endParaRPr lang="en-US" sz="1400" b="0" i="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PAIN SOLVED</a:t>
                      </a:r>
                      <a:r>
                        <a:rPr lang="en-US" sz="1400" b="0">
                          <a:effectLst/>
                        </a:rPr>
                        <a:t> </a:t>
                      </a:r>
                      <a:endParaRPr lang="en-US" sz="1400" b="0" i="0"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92197"/>
                  </a:ext>
                </a:extLst>
              </a:tr>
              <a:tr h="515261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Unified </a:t>
                      </a:r>
                      <a:r>
                        <a:rPr lang="en-US" sz="1200" b="1">
                          <a:effectLst/>
                        </a:rPr>
                        <a:t>Experience Platform </a:t>
                      </a:r>
                      <a:r>
                        <a:rPr lang="en-US" sz="1200" b="1" dirty="0">
                          <a:effectLst/>
                        </a:rPr>
                        <a:t>(UXP)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Centralized management of activation data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Scattered and disorganized data across multiple systems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103732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Master Program ID &amp; Event ID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Unique identifiers for each campaign and event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Difficulty in tracking and managing events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689761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API Integration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Seamless communication with field management systems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Manual data transfer and synchronization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60197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Unified Database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Consolidated data storage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Redundancy and inconsistency in data storage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54737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Calendar View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dirty="0">
                          <a:effectLst/>
                        </a:rPr>
                        <a:t>Easy visualization of scheduled events </a:t>
                      </a:r>
                      <a:endParaRPr lang="en-US" sz="12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dirty="0">
                          <a:effectLst/>
                        </a:rPr>
                        <a:t>Inefficient event planning and tracking </a:t>
                      </a:r>
                      <a:endParaRPr lang="en-US" sz="12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822574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Intuitive User Interface &amp; User Journeys</a:t>
                      </a:r>
                      <a:r>
                        <a:rPr lang="en-US" sz="1200" b="1" i="0" dirty="0">
                          <a:effectLst/>
                          <a:latin typeface="Calibri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GB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Streamlined navigation and workflows tailored to different user roles and actions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GB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Offline and fragmented user experiences that lead to redundancy and inefficiencies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78413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Client Power BI Dashboards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Customizable data visualization for clients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dirty="0">
                          <a:effectLst/>
                        </a:rPr>
                        <a:t>Limited client access to data and insights </a:t>
                      </a:r>
                      <a:endParaRPr lang="en-US" sz="12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6213"/>
                  </a:ext>
                </a:extLst>
              </a:tr>
              <a:tr h="515261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Synchronization Between Systems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Real-time data updates across UXP and field management systems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Inconsistent data between systems 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25794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Permissions &amp; Access Control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Per client team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Partitioning clients depending on accounts</a:t>
                      </a:r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02962"/>
                  </a:ext>
                </a:extLst>
              </a:tr>
              <a:tr h="515261">
                <a:tc>
                  <a:txBody>
                    <a:bodyPr/>
                    <a:lstStyle/>
                    <a:p>
                      <a:pPr lvl="0" algn="l" rtl="0" fontAlgn="base"/>
                      <a:r>
                        <a:rPr lang="en-US" sz="1200" b="1" dirty="0">
                          <a:effectLst/>
                        </a:rPr>
                        <a:t>Input And Update Data In Both Systems </a:t>
                      </a:r>
                      <a:endParaRPr lang="en-US" sz="1200" b="1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dirty="0">
                          <a:effectLst/>
                        </a:rPr>
                        <a:t>Flexibility in managing activation and event wrap data </a:t>
                      </a:r>
                      <a:endParaRPr lang="en-US" sz="12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dirty="0">
                          <a:effectLst/>
                        </a:rPr>
                        <a:t>Inflexible data management process </a:t>
                      </a:r>
                      <a:endParaRPr lang="en-US" sz="12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2685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37A2D-A72C-791E-CE8B-538C48C12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POWER PLATFORM </a:t>
            </a:r>
            <a:br>
              <a:rPr lang="en-GB">
                <a:latin typeface="Arial Black"/>
              </a:rPr>
            </a:br>
            <a:r>
              <a:rPr lang="en-GB">
                <a:latin typeface="Arial Black"/>
              </a:rPr>
              <a:t>PROOF OF CONCEPT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7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16B-3BD8-2F2B-6C32-0918E776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Poppins Black" panose="00000A00000000000000" pitchFamily="2" charset="0"/>
                <a:ea typeface="+mj-ea"/>
                <a:cs typeface="Poppins Black" panose="00000A00000000000000" pitchFamily="2" charset="0"/>
              </a:rPr>
              <a:t>CAMPAIGNS &amp; EVENTS</a:t>
            </a:r>
            <a:endParaRPr lang="en-GB" b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62BED-791E-4A24-DA8A-C3589AA1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33869"/>
            <a:ext cx="5365012" cy="3590261"/>
          </a:xfrm>
        </p:spPr>
        <p:txBody>
          <a:bodyPr>
            <a:norm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Create, edit, delete Events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Display Event data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 an intelligible campaign ID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Sorting search returns based on criteria: </a:t>
            </a:r>
            <a:b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ID, Name, Status,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etc</a:t>
            </a:r>
            <a:endParaRPr lang="en-US" sz="1400" b="0" i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Pagination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Retrieve AD data for event originator/assignee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Display map data and standardized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45154-86A6-2500-5336-3B5C0A469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F3BAF6-A528-AFFC-9DF9-A3711F9E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99" y="833845"/>
            <a:ext cx="5365975" cy="285489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EA3355-BBE7-355C-9874-D9D923DF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37" y="2784172"/>
            <a:ext cx="5365974" cy="28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16B-3BD8-2F2B-6C32-0918E776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Poppins Black" panose="00000A00000000000000" pitchFamily="2" charset="0"/>
                <a:ea typeface="+mj-ea"/>
                <a:cs typeface="Poppins Black" panose="00000A00000000000000" pitchFamily="2" charset="0"/>
              </a:rPr>
              <a:t>CAMPAIGNS &amp; EVENTS</a:t>
            </a:r>
            <a:endParaRPr lang="en-GB" b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62BED-791E-4A24-DA8A-C3589AA1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33869"/>
            <a:ext cx="5365012" cy="3590261"/>
          </a:xfrm>
        </p:spPr>
        <p:txBody>
          <a:bodyPr>
            <a:normAutofit/>
          </a:bodyPr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kern="120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TURES</a:t>
            </a:r>
            <a:endParaRPr lang="en-GB" sz="1200" b="0" i="0" u="none" strike="noStrike">
              <a:effectLst/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Theme variations stored at user-level permissions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can include read/write permissions or view only permissions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Configurable by: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45154-86A6-2500-5336-3B5C0A469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6EB1C5-BADA-97DC-FE8A-714925AFB8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613" y="1633869"/>
            <a:ext cx="6044387" cy="32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OUR GOALS / WHY UXP?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1578D3-1471-D737-306E-42934098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latin typeface="Arial Black"/>
              </a:rPr>
              <a:t>OUR GOALS / WHY </a:t>
            </a:r>
            <a:r>
              <a:rPr lang="en-GB">
                <a:latin typeface="Arial Black"/>
              </a:rPr>
              <a:t>UXP</a:t>
            </a:r>
            <a:r>
              <a:rPr lang="en-GB" sz="2800">
                <a:latin typeface="Arial Black"/>
              </a:rPr>
              <a:t>?</a:t>
            </a:r>
            <a:r>
              <a:rPr lang="en-GB">
                <a:latin typeface="Arial Black"/>
              </a:rPr>
              <a:t>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3328E-29BB-1893-2DBC-0AA85E6EF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Oval 81">
            <a:extLst>
              <a:ext uri="{FF2B5EF4-FFF2-40B4-BE49-F238E27FC236}">
                <a16:creationId xmlns:a16="http://schemas.microsoft.com/office/drawing/2014/main" id="{30FA63A7-AF4D-E95C-0AAB-39F0F3E47590}"/>
              </a:ext>
            </a:extLst>
          </p:cNvPr>
          <p:cNvSpPr/>
          <p:nvPr/>
        </p:nvSpPr>
        <p:spPr>
          <a:xfrm>
            <a:off x="905453" y="1185938"/>
            <a:ext cx="3086008" cy="5176761"/>
          </a:xfrm>
          <a:prstGeom prst="roundRect">
            <a:avLst>
              <a:gd name="adj" fmla="val 65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9" name="Oval 81">
            <a:extLst>
              <a:ext uri="{FF2B5EF4-FFF2-40B4-BE49-F238E27FC236}">
                <a16:creationId xmlns:a16="http://schemas.microsoft.com/office/drawing/2014/main" id="{61C9D4E8-D005-A993-6D37-8C694D8B8B66}"/>
              </a:ext>
            </a:extLst>
          </p:cNvPr>
          <p:cNvSpPr/>
          <p:nvPr/>
        </p:nvSpPr>
        <p:spPr>
          <a:xfrm>
            <a:off x="4552996" y="1185938"/>
            <a:ext cx="3086008" cy="5176761"/>
          </a:xfrm>
          <a:prstGeom prst="roundRect">
            <a:avLst>
              <a:gd name="adj" fmla="val 80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0" name="Oval 81">
            <a:extLst>
              <a:ext uri="{FF2B5EF4-FFF2-40B4-BE49-F238E27FC236}">
                <a16:creationId xmlns:a16="http://schemas.microsoft.com/office/drawing/2014/main" id="{8FE273E0-47A9-F419-5DD9-BDAA148FA6EF}"/>
              </a:ext>
            </a:extLst>
          </p:cNvPr>
          <p:cNvSpPr/>
          <p:nvPr/>
        </p:nvSpPr>
        <p:spPr>
          <a:xfrm>
            <a:off x="8200539" y="1185938"/>
            <a:ext cx="3086008" cy="5176761"/>
          </a:xfrm>
          <a:prstGeom prst="roundRect">
            <a:avLst>
              <a:gd name="adj" fmla="val 69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EC4F9-A202-E6AC-3E85-3D98AB6732C5}"/>
              </a:ext>
            </a:extLst>
          </p:cNvPr>
          <p:cNvSpPr txBox="1"/>
          <p:nvPr/>
        </p:nvSpPr>
        <p:spPr>
          <a:xfrm>
            <a:off x="1649292" y="595756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E0C64-C0BE-BF81-1701-2AB611F1EECF}"/>
              </a:ext>
            </a:extLst>
          </p:cNvPr>
          <p:cNvSpPr txBox="1"/>
          <p:nvPr/>
        </p:nvSpPr>
        <p:spPr>
          <a:xfrm>
            <a:off x="5729362" y="59575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AIM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9F60C-3C95-5FC0-8131-B48F0742DFD3}"/>
              </a:ext>
            </a:extLst>
          </p:cNvPr>
          <p:cNvSpPr txBox="1"/>
          <p:nvPr/>
        </p:nvSpPr>
        <p:spPr>
          <a:xfrm>
            <a:off x="8977928" y="5957566"/>
            <a:ext cx="154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76271-96C2-CB58-68FE-BD984606E0A0}"/>
              </a:ext>
            </a:extLst>
          </p:cNvPr>
          <p:cNvSpPr txBox="1"/>
          <p:nvPr/>
        </p:nvSpPr>
        <p:spPr>
          <a:xfrm>
            <a:off x="992951" y="2262869"/>
            <a:ext cx="2896048" cy="1927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>
                <a:latin typeface="Poppins" panose="00000500000000000000" pitchFamily="2" charset="0"/>
                <a:ea typeface="Open Sans"/>
                <a:cs typeface="Poppins" panose="00000500000000000000" pitchFamily="2" charset="0"/>
              </a:rPr>
              <a:t>Momentum will implement a unified data solution that integrates data from disparate sources into a single view, providing accurate answers to critical questions. 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 standardized and repeatable process </a:t>
            </a: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is required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for scheduling and </a:t>
            </a: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recording activation data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.</a:t>
            </a: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8025A8-33B1-A4CF-5D82-DA9F22B57883}"/>
              </a:ext>
            </a:extLst>
          </p:cNvPr>
          <p:cNvSpPr txBox="1"/>
          <p:nvPr/>
        </p:nvSpPr>
        <p:spPr>
          <a:xfrm>
            <a:off x="4673167" y="2262869"/>
            <a:ext cx="279971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an application that will be to source of the truth for all activations within momentum. 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database that creates and stores all GUIDS and UIDs for both Campaigns and Events. 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/>
                <a:ea typeface="+mn-lt"/>
                <a:cs typeface="Poppins"/>
              </a:rPr>
              <a:t>UXP technology will: </a:t>
            </a: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Streamline data collection.</a:t>
            </a: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Provide a centralized location.</a:t>
            </a: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standard method when joining to 3</a:t>
            </a:r>
            <a:r>
              <a:rPr lang="en-GB" sz="1050" baseline="30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rd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Party</a:t>
            </a: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 </a:t>
            </a:r>
            <a:br>
              <a:rPr lang="en-GB" sz="105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7C2A1D-F4F6-EC39-4E6D-3D2520B72FF7}"/>
              </a:ext>
            </a:extLst>
          </p:cNvPr>
          <p:cNvSpPr/>
          <p:nvPr/>
        </p:nvSpPr>
        <p:spPr>
          <a:xfrm>
            <a:off x="905453" y="1333559"/>
            <a:ext cx="3086008" cy="477456"/>
          </a:xfrm>
          <a:prstGeom prst="rect">
            <a:avLst/>
          </a:prstGeom>
          <a:solidFill>
            <a:srgbClr val="EB2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VISION</a:t>
            </a:r>
          </a:p>
        </p:txBody>
      </p:sp>
      <p:sp>
        <p:nvSpPr>
          <p:cNvPr id="17" name="Oval 81">
            <a:extLst>
              <a:ext uri="{FF2B5EF4-FFF2-40B4-BE49-F238E27FC236}">
                <a16:creationId xmlns:a16="http://schemas.microsoft.com/office/drawing/2014/main" id="{8ECD7179-033F-7F59-6587-B2D22497A2FB}"/>
              </a:ext>
            </a:extLst>
          </p:cNvPr>
          <p:cNvSpPr/>
          <p:nvPr/>
        </p:nvSpPr>
        <p:spPr>
          <a:xfrm rot="966133">
            <a:off x="633661" y="107731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1B052-7987-CBCE-4585-FFE3A4BFD523}"/>
              </a:ext>
            </a:extLst>
          </p:cNvPr>
          <p:cNvSpPr txBox="1"/>
          <p:nvPr/>
        </p:nvSpPr>
        <p:spPr>
          <a:xfrm>
            <a:off x="756971" y="1433788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</a:t>
            </a:r>
          </a:p>
        </p:txBody>
      </p:sp>
      <p:sp>
        <p:nvSpPr>
          <p:cNvPr id="19" name="Oval 81">
            <a:extLst>
              <a:ext uri="{FF2B5EF4-FFF2-40B4-BE49-F238E27FC236}">
                <a16:creationId xmlns:a16="http://schemas.microsoft.com/office/drawing/2014/main" id="{DCBCBB77-6A08-E4B6-01EB-8844E2A63C67}"/>
              </a:ext>
            </a:extLst>
          </p:cNvPr>
          <p:cNvSpPr/>
          <p:nvPr/>
        </p:nvSpPr>
        <p:spPr>
          <a:xfrm rot="966133">
            <a:off x="539875" y="1043930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FC2FB-7971-C4C2-890D-AF7BBBF7387E}"/>
              </a:ext>
            </a:extLst>
          </p:cNvPr>
          <p:cNvSpPr/>
          <p:nvPr/>
        </p:nvSpPr>
        <p:spPr>
          <a:xfrm>
            <a:off x="4962306" y="1342062"/>
            <a:ext cx="2676697" cy="477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BUSINESS STRATEGY</a:t>
            </a:r>
          </a:p>
        </p:txBody>
      </p:sp>
      <p:sp>
        <p:nvSpPr>
          <p:cNvPr id="21" name="Oval 81">
            <a:extLst>
              <a:ext uri="{FF2B5EF4-FFF2-40B4-BE49-F238E27FC236}">
                <a16:creationId xmlns:a16="http://schemas.microsoft.com/office/drawing/2014/main" id="{3EF84728-2B10-7AA7-A9F2-8B3052582056}"/>
              </a:ext>
            </a:extLst>
          </p:cNvPr>
          <p:cNvSpPr/>
          <p:nvPr/>
        </p:nvSpPr>
        <p:spPr>
          <a:xfrm rot="966133">
            <a:off x="4281204" y="1085816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3C49BB-377D-368C-1577-EBE9FCE0A050}"/>
              </a:ext>
            </a:extLst>
          </p:cNvPr>
          <p:cNvSpPr txBox="1"/>
          <p:nvPr/>
        </p:nvSpPr>
        <p:spPr>
          <a:xfrm>
            <a:off x="4467031" y="144229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WHY</a:t>
            </a:r>
          </a:p>
        </p:txBody>
      </p:sp>
      <p:sp>
        <p:nvSpPr>
          <p:cNvPr id="23" name="Oval 81">
            <a:extLst>
              <a:ext uri="{FF2B5EF4-FFF2-40B4-BE49-F238E27FC236}">
                <a16:creationId xmlns:a16="http://schemas.microsoft.com/office/drawing/2014/main" id="{492C9C3F-E7A0-9264-ECB4-A01CD8A664C7}"/>
              </a:ext>
            </a:extLst>
          </p:cNvPr>
          <p:cNvSpPr/>
          <p:nvPr/>
        </p:nvSpPr>
        <p:spPr>
          <a:xfrm rot="966133">
            <a:off x="4187418" y="105243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B28138-5971-3D4C-5659-DD8458F02B87}"/>
              </a:ext>
            </a:extLst>
          </p:cNvPr>
          <p:cNvSpPr/>
          <p:nvPr/>
        </p:nvSpPr>
        <p:spPr>
          <a:xfrm>
            <a:off x="8200539" y="1342062"/>
            <a:ext cx="3086008" cy="477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STEPS</a:t>
            </a: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A2C04300-6757-E064-536C-632B3EEC65AF}"/>
              </a:ext>
            </a:extLst>
          </p:cNvPr>
          <p:cNvSpPr/>
          <p:nvPr/>
        </p:nvSpPr>
        <p:spPr>
          <a:xfrm rot="966133">
            <a:off x="7928747" y="1085816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FC197-07B0-7BE0-565F-7EFD1536B015}"/>
              </a:ext>
            </a:extLst>
          </p:cNvPr>
          <p:cNvSpPr txBox="1"/>
          <p:nvPr/>
        </p:nvSpPr>
        <p:spPr>
          <a:xfrm>
            <a:off x="8107361" y="144229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HOW</a:t>
            </a:r>
          </a:p>
        </p:txBody>
      </p:sp>
      <p:sp>
        <p:nvSpPr>
          <p:cNvPr id="27" name="Oval 81">
            <a:extLst>
              <a:ext uri="{FF2B5EF4-FFF2-40B4-BE49-F238E27FC236}">
                <a16:creationId xmlns:a16="http://schemas.microsoft.com/office/drawing/2014/main" id="{67C17DA0-6D89-6AFE-E6FA-B57D3FB273F2}"/>
              </a:ext>
            </a:extLst>
          </p:cNvPr>
          <p:cNvSpPr/>
          <p:nvPr/>
        </p:nvSpPr>
        <p:spPr>
          <a:xfrm rot="966133">
            <a:off x="7834961" y="105243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827C9-7D8B-EAB9-EDA2-42023555BC32}"/>
              </a:ext>
            </a:extLst>
          </p:cNvPr>
          <p:cNvSpPr txBox="1"/>
          <p:nvPr/>
        </p:nvSpPr>
        <p:spPr>
          <a:xfrm>
            <a:off x="8288036" y="2262869"/>
            <a:ext cx="2911013" cy="322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Data process discovery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 b="1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Developing an application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that can gather and unify data, allowing users to edit all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Bi-directional API: 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Send &amp; and receive event Information to any required system to create an event and receive back IDs so that bidirectional updates can be performed from either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Data governance: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method to ensure data quality and completeness.  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Training: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All teams on how to enter events into the new 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6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B189C4A-EC40-B71A-DB92-D6739AED5AF0}"/>
              </a:ext>
            </a:extLst>
          </p:cNvPr>
          <p:cNvSpPr txBox="1"/>
          <p:nvPr/>
        </p:nvSpPr>
        <p:spPr>
          <a:xfrm>
            <a:off x="3021593" y="1198381"/>
            <a:ext cx="4366725" cy="12153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0">
              <a:lnSpc>
                <a:spcPct val="150000"/>
              </a:lnSpc>
            </a:pPr>
            <a:r>
              <a:rPr lang="en-GB" sz="1050" b="1" i="0">
                <a:solidFill>
                  <a:srgbClr val="374151"/>
                </a:solidFill>
                <a:effectLst/>
                <a:latin typeface="Poppins"/>
                <a:cs typeface="Poppins"/>
              </a:rPr>
              <a:t>Name of Persona: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r>
              <a:rPr lang="en-GB" sz="1050" b="1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Business Leaders &amp; Project Managers </a:t>
            </a:r>
            <a:br>
              <a:rPr lang="en-GB" sz="1050">
                <a:solidFill>
                  <a:srgbClr val="374151"/>
                </a:solidFill>
                <a:latin typeface="Poppins"/>
                <a:cs typeface="Poppins"/>
              </a:rPr>
            </a:br>
            <a:br>
              <a:rPr lang="en-GB" sz="1050" b="1" i="0"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1050" b="1">
                <a:solidFill>
                  <a:srgbClr val="374151"/>
                </a:solidFill>
                <a:latin typeface="Poppins"/>
                <a:cs typeface="Poppins"/>
              </a:rPr>
              <a:t>Role: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Familiar with account teams and account event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scheduling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communicates with Clients' to understand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number of events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event details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scope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 and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timing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 for execution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4C31C7-AEB3-A4DA-DF4F-C25E1D91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4100" cy="321425"/>
          </a:xfrm>
        </p:spPr>
        <p:txBody>
          <a:bodyPr>
            <a:normAutofit fontScale="90000"/>
          </a:bodyPr>
          <a:lstStyle/>
          <a:p>
            <a:r>
              <a:rPr lang="en-US"/>
              <a:t>USER PERSONA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485AE-4FEF-CAA8-36C0-D37F26A547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D478A-6714-4AD5-EE6F-99F656E5E024}"/>
              </a:ext>
            </a:extLst>
          </p:cNvPr>
          <p:cNvCxnSpPr>
            <a:cxnSpLocks/>
          </p:cNvCxnSpPr>
          <p:nvPr/>
        </p:nvCxnSpPr>
        <p:spPr>
          <a:xfrm>
            <a:off x="7274560" y="5063794"/>
            <a:ext cx="3498168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EE9412E0-1DF8-2CF3-A7A9-CE2FDA605CF2}"/>
              </a:ext>
            </a:extLst>
          </p:cNvPr>
          <p:cNvSpPr txBox="1">
            <a:spLocks/>
          </p:cNvSpPr>
          <p:nvPr/>
        </p:nvSpPr>
        <p:spPr>
          <a:xfrm>
            <a:off x="3027892" y="2723491"/>
            <a:ext cx="3970622" cy="3409910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As a Business Leader or Project manager, I would like to have one location to track events for my client campaigns.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View upcoming, past, and scheduled events in a list and a calendar. I sometimes am required to provide Client with lists of events per region or team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All of my events require a unique QR code, I would like to tie each event with a QR code in an easier way to control and test. 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Any event that requires BA recaps should talk to our field marketing platform to capture event metrics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Once executed, all final data should be sent to MOMO Bi</a:t>
            </a: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Calibri"/>
              <a:buChar char="-"/>
            </a:pP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582275-B29D-DB26-C731-F69DC85A3440}"/>
              </a:ext>
            </a:extLst>
          </p:cNvPr>
          <p:cNvSpPr txBox="1"/>
          <p:nvPr/>
        </p:nvSpPr>
        <p:spPr>
          <a:xfrm>
            <a:off x="3021594" y="2569621"/>
            <a:ext cx="13404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  <a:defRPr/>
            </a:pPr>
            <a:r>
              <a:rPr lang="en-US" sz="1300" b="1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DESCRIPTION:</a:t>
            </a: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9E62FA34-C1BB-9412-6ACC-EAFE9357EEF4}"/>
              </a:ext>
            </a:extLst>
          </p:cNvPr>
          <p:cNvSpPr txBox="1">
            <a:spLocks/>
          </p:cNvSpPr>
          <p:nvPr/>
        </p:nvSpPr>
        <p:spPr>
          <a:xfrm>
            <a:off x="7274560" y="1098065"/>
            <a:ext cx="4673349" cy="1160459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A process to keep all </a:t>
            </a:r>
            <a:r>
              <a:rPr lang="en-GB" sz="1050">
                <a:latin typeface="Poppins"/>
                <a:cs typeface="Poppins"/>
              </a:rPr>
              <a:t>campaigns &amp;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events up to date.</a:t>
            </a:r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One source of truth for all event scheduling</a:t>
            </a:r>
            <a:endParaRPr lang="en-GB"/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Mitigate multiple spreadsheets and </a:t>
            </a:r>
            <a:r>
              <a:rPr lang="en-GB" sz="1050" err="1">
                <a:solidFill>
                  <a:srgbClr val="374151"/>
                </a:solidFill>
                <a:latin typeface="Poppins"/>
                <a:cs typeface="Poppins"/>
              </a:rPr>
              <a:t>Smartsheets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where events are tracked</a:t>
            </a:r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Review upcoming and past events for planning</a:t>
            </a:r>
          </a:p>
          <a:p>
            <a:pPr lvl="1">
              <a:spcAft>
                <a:spcPts val="400"/>
              </a:spcAft>
              <a:defRPr/>
            </a:pPr>
            <a:endParaRPr lang="en-GB" sz="1050">
              <a:solidFill>
                <a:srgbClr val="374151"/>
              </a:solidFill>
              <a:latin typeface="Poppins"/>
              <a:cs typeface="Poppi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5653F-2AEF-7BDB-0669-0D1575AE9289}"/>
              </a:ext>
            </a:extLst>
          </p:cNvPr>
          <p:cNvSpPr txBox="1"/>
          <p:nvPr/>
        </p:nvSpPr>
        <p:spPr>
          <a:xfrm>
            <a:off x="7274560" y="1003967"/>
            <a:ext cx="79701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 lvl="0"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GOALS: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E215C8-12EF-DBF6-F7EF-A014B83960D2}"/>
              </a:ext>
            </a:extLst>
          </p:cNvPr>
          <p:cNvCxnSpPr>
            <a:cxnSpLocks/>
          </p:cNvCxnSpPr>
          <p:nvPr/>
        </p:nvCxnSpPr>
        <p:spPr>
          <a:xfrm>
            <a:off x="7274560" y="5023733"/>
            <a:ext cx="3498168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BFE7EA-70A3-45DC-2AF6-14E715261A43}"/>
              </a:ext>
            </a:extLst>
          </p:cNvPr>
          <p:cNvGrpSpPr/>
          <p:nvPr/>
        </p:nvGrpSpPr>
        <p:grpSpPr>
          <a:xfrm>
            <a:off x="424247" y="1199568"/>
            <a:ext cx="2538342" cy="3264173"/>
            <a:chOff x="424247" y="1069537"/>
            <a:chExt cx="2538342" cy="3264173"/>
          </a:xfrm>
        </p:grpSpPr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9C173757-CD2D-A8A4-A78F-EC115260D5CE}"/>
                </a:ext>
              </a:extLst>
            </p:cNvPr>
            <p:cNvSpPr/>
            <p:nvPr/>
          </p:nvSpPr>
          <p:spPr>
            <a:xfrm>
              <a:off x="424247" y="1188867"/>
              <a:ext cx="2538342" cy="1963082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  <a:sym typeface="Helvetica Neue Medium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AF1FE5-D513-7F04-DF9F-0C01A474532E}"/>
                </a:ext>
              </a:extLst>
            </p:cNvPr>
            <p:cNvGrpSpPr/>
            <p:nvPr/>
          </p:nvGrpSpPr>
          <p:grpSpPr>
            <a:xfrm>
              <a:off x="585814" y="1069537"/>
              <a:ext cx="2211110" cy="2211110"/>
              <a:chOff x="585814" y="860401"/>
              <a:chExt cx="2211110" cy="2211110"/>
            </a:xfrm>
          </p:grpSpPr>
          <p:sp>
            <p:nvSpPr>
              <p:cNvPr id="47" name="Rounded Rectangle">
                <a:extLst>
                  <a:ext uri="{FF2B5EF4-FFF2-40B4-BE49-F238E27FC236}">
                    <a16:creationId xmlns:a16="http://schemas.microsoft.com/office/drawing/2014/main" id="{C537DFD5-3C48-C481-B3BA-9B949E8DE62D}"/>
                  </a:ext>
                </a:extLst>
              </p:cNvPr>
              <p:cNvSpPr/>
              <p:nvPr/>
            </p:nvSpPr>
            <p:spPr>
              <a:xfrm rot="16997954">
                <a:off x="585814" y="860401"/>
                <a:ext cx="2211110" cy="2211110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0">
                      <a:schemeClr val="accent1">
                        <a:alpha val="5000"/>
                      </a:schemeClr>
                    </a:gs>
                    <a:gs pos="50000">
                      <a:schemeClr val="accent3">
                        <a:alpha val="15000"/>
                      </a:schemeClr>
                    </a:gs>
                    <a:gs pos="100000">
                      <a:schemeClr val="accent4">
                        <a:alpha val="2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F7F5F4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4DFBE14A-E8B9-0D26-6685-F5291657F7CF}"/>
                  </a:ext>
                </a:extLst>
              </p:cNvPr>
              <p:cNvSpPr/>
              <p:nvPr/>
            </p:nvSpPr>
            <p:spPr>
              <a:xfrm rot="211906">
                <a:off x="646490" y="915871"/>
                <a:ext cx="2090802" cy="2090802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0">
                      <a:schemeClr val="accent1">
                        <a:alpha val="25000"/>
                      </a:schemeClr>
                    </a:gs>
                    <a:gs pos="50000">
                      <a:schemeClr val="accent3">
                        <a:alpha val="35000"/>
                      </a:schemeClr>
                    </a:gs>
                    <a:gs pos="100000">
                      <a:schemeClr val="accent4">
                        <a:alpha val="5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F7F5F4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31D2EA10-9B51-E346-118E-900E2208B5BB}"/>
                </a:ext>
              </a:extLst>
            </p:cNvPr>
            <p:cNvSpPr/>
            <p:nvPr/>
          </p:nvSpPr>
          <p:spPr>
            <a:xfrm>
              <a:off x="474861" y="2692386"/>
              <a:ext cx="2487728" cy="1641324"/>
            </a:xfrm>
            <a:prstGeom prst="roundRect">
              <a:avLst>
                <a:gd name="adj" fmla="val 9037"/>
              </a:avLst>
            </a:prstGeom>
            <a:gradFill flip="none" rotWithShape="1">
              <a:gsLst>
                <a:gs pos="19000">
                  <a:srgbClr val="0EBDC5"/>
                </a:gs>
                <a:gs pos="71000">
                  <a:srgbClr val="0781C2"/>
                </a:gs>
                <a:gs pos="40000">
                  <a:schemeClr val="accent3"/>
                </a:gs>
                <a:gs pos="100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>
              <a:noFill/>
              <a:miter lim="400000"/>
            </a:ln>
            <a:effectLst>
              <a:outerShdw blurRad="508000" sx="97000" sy="97000" algn="ctr" rotWithShape="0">
                <a:prstClr val="black">
                  <a:alpha val="25000"/>
                </a:prstClr>
              </a:outerShdw>
            </a:effectLst>
          </p:spPr>
          <p:txBody>
            <a:bodyPr wrap="square" lIns="91440" tIns="0" rIns="91440" bIns="45720" numCol="1" anchor="ctr">
              <a:noAutofit/>
            </a:bodyPr>
            <a:lstStyle/>
            <a:p>
              <a:pPr lvl="0" algn="ctr">
                <a:buClrTx/>
                <a:defRPr/>
              </a:pPr>
              <a:r>
                <a:rPr lang="en-GB" sz="1000" b="1" i="1">
                  <a:solidFill>
                    <a:schemeClr val="bg1"/>
                  </a:solidFill>
                  <a:latin typeface="Poppins"/>
                  <a:cs typeface="Poppins"/>
                </a:rPr>
                <a:t>My job is to </a:t>
              </a:r>
              <a:r>
                <a:rPr lang="en-US" sz="1000" b="1" i="1" u="none" strike="noStrike">
                  <a:solidFill>
                    <a:srgbClr val="FFFFFF"/>
                  </a:solidFill>
                  <a:effectLst/>
                  <a:latin typeface="Poppins" pitchFamily="2" charset="77"/>
                  <a:cs typeface="Poppins" panose="00000500000000000000" pitchFamily="2" charset="0"/>
                </a:rPr>
                <a:t>oversee and drive the successful execution and delivery of projects within the agency, through building and orchestrating project plans across the business.</a:t>
              </a:r>
              <a:endParaRPr lang="en-GB" sz="1000" b="1" i="1">
                <a:solidFill>
                  <a:schemeClr val="bg1"/>
                </a:solidFill>
                <a:latin typeface="Poppins"/>
                <a:cs typeface="Poppin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A49FFE-6837-F603-11A7-D8D3571D5594}"/>
                </a:ext>
              </a:extLst>
            </p:cNvPr>
            <p:cNvSpPr/>
            <p:nvPr/>
          </p:nvSpPr>
          <p:spPr>
            <a:xfrm>
              <a:off x="2636429" y="4020706"/>
              <a:ext cx="127848" cy="101460"/>
            </a:xfrm>
            <a:custGeom>
              <a:avLst/>
              <a:gdLst>
                <a:gd name="connsiteX0" fmla="*/ 285750 w 476250"/>
                <a:gd name="connsiteY0" fmla="*/ 0 h 377952"/>
                <a:gd name="connsiteX1" fmla="*/ 476250 w 476250"/>
                <a:gd name="connsiteY1" fmla="*/ 0 h 377952"/>
                <a:gd name="connsiteX2" fmla="*/ 476250 w 476250"/>
                <a:gd name="connsiteY2" fmla="*/ 190500 h 377952"/>
                <a:gd name="connsiteX3" fmla="*/ 285750 w 476250"/>
                <a:gd name="connsiteY3" fmla="*/ 377952 h 377952"/>
                <a:gd name="connsiteX4" fmla="*/ 285750 w 476250"/>
                <a:gd name="connsiteY4" fmla="*/ 296228 h 377952"/>
                <a:gd name="connsiteX5" fmla="*/ 394430 w 476250"/>
                <a:gd name="connsiteY5" fmla="*/ 190500 h 377952"/>
                <a:gd name="connsiteX6" fmla="*/ 285750 w 476250"/>
                <a:gd name="connsiteY6" fmla="*/ 190500 h 377952"/>
                <a:gd name="connsiteX7" fmla="*/ 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190500 h 377952"/>
                <a:gd name="connsiteX10" fmla="*/ 0 w 476250"/>
                <a:gd name="connsiteY10" fmla="*/ 377952 h 377952"/>
                <a:gd name="connsiteX11" fmla="*/ 0 w 476250"/>
                <a:gd name="connsiteY11" fmla="*/ 296228 h 377952"/>
                <a:gd name="connsiteX12" fmla="*/ 108680 w 476250"/>
                <a:gd name="connsiteY12" fmla="*/ 190500 h 377952"/>
                <a:gd name="connsiteX13" fmla="*/ 0 w 476250"/>
                <a:gd name="connsiteY13" fmla="*/ 190500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377952">
                  <a:moveTo>
                    <a:pt x="285750" y="0"/>
                  </a:moveTo>
                  <a:lnTo>
                    <a:pt x="476250" y="0"/>
                  </a:lnTo>
                  <a:lnTo>
                    <a:pt x="476250" y="190500"/>
                  </a:lnTo>
                  <a:cubicBezTo>
                    <a:pt x="474585" y="294518"/>
                    <a:pt x="389781" y="377965"/>
                    <a:pt x="285750" y="377952"/>
                  </a:cubicBezTo>
                  <a:lnTo>
                    <a:pt x="285750" y="296228"/>
                  </a:lnTo>
                  <a:cubicBezTo>
                    <a:pt x="344617" y="296199"/>
                    <a:pt x="392781" y="249344"/>
                    <a:pt x="394430" y="190500"/>
                  </a:cubicBezTo>
                  <a:lnTo>
                    <a:pt x="285750" y="190500"/>
                  </a:lnTo>
                  <a:close/>
                  <a:moveTo>
                    <a:pt x="0" y="0"/>
                  </a:moveTo>
                  <a:lnTo>
                    <a:pt x="190500" y="0"/>
                  </a:lnTo>
                  <a:lnTo>
                    <a:pt x="190500" y="190500"/>
                  </a:lnTo>
                  <a:cubicBezTo>
                    <a:pt x="188835" y="294518"/>
                    <a:pt x="104031" y="377965"/>
                    <a:pt x="0" y="377952"/>
                  </a:cubicBezTo>
                  <a:lnTo>
                    <a:pt x="0" y="296228"/>
                  </a:lnTo>
                  <a:cubicBezTo>
                    <a:pt x="58867" y="296199"/>
                    <a:pt x="107031" y="249344"/>
                    <a:pt x="108680" y="190500"/>
                  </a:cubicBezTo>
                  <a:lnTo>
                    <a:pt x="0" y="190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B1E2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6F3E653-7EEF-6BA0-2923-D98A1EBA1BFE}"/>
                </a:ext>
              </a:extLst>
            </p:cNvPr>
            <p:cNvSpPr/>
            <p:nvPr/>
          </p:nvSpPr>
          <p:spPr>
            <a:xfrm>
              <a:off x="584076" y="2854813"/>
              <a:ext cx="127848" cy="101460"/>
            </a:xfrm>
            <a:custGeom>
              <a:avLst/>
              <a:gdLst>
                <a:gd name="connsiteX0" fmla="*/ 476250 w 476250"/>
                <a:gd name="connsiteY0" fmla="*/ 0 h 377952"/>
                <a:gd name="connsiteX1" fmla="*/ 476250 w 476250"/>
                <a:gd name="connsiteY1" fmla="*/ 81725 h 377952"/>
                <a:gd name="connsiteX2" fmla="*/ 367570 w 476250"/>
                <a:gd name="connsiteY2" fmla="*/ 187452 h 377952"/>
                <a:gd name="connsiteX3" fmla="*/ 476250 w 476250"/>
                <a:gd name="connsiteY3" fmla="*/ 187452 h 377952"/>
                <a:gd name="connsiteX4" fmla="*/ 476250 w 476250"/>
                <a:gd name="connsiteY4" fmla="*/ 377952 h 377952"/>
                <a:gd name="connsiteX5" fmla="*/ 285750 w 476250"/>
                <a:gd name="connsiteY5" fmla="*/ 377952 h 377952"/>
                <a:gd name="connsiteX6" fmla="*/ 285750 w 476250"/>
                <a:gd name="connsiteY6" fmla="*/ 187452 h 377952"/>
                <a:gd name="connsiteX7" fmla="*/ 47625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81725 h 377952"/>
                <a:gd name="connsiteX10" fmla="*/ 81820 w 476250"/>
                <a:gd name="connsiteY10" fmla="*/ 187452 h 377952"/>
                <a:gd name="connsiteX11" fmla="*/ 190500 w 476250"/>
                <a:gd name="connsiteY11" fmla="*/ 187452 h 377952"/>
                <a:gd name="connsiteX12" fmla="*/ 190500 w 476250"/>
                <a:gd name="connsiteY12" fmla="*/ 377952 h 377952"/>
                <a:gd name="connsiteX13" fmla="*/ 0 w 476250"/>
                <a:gd name="connsiteY13" fmla="*/ 377952 h 377952"/>
                <a:gd name="connsiteX14" fmla="*/ 0 w 476250"/>
                <a:gd name="connsiteY14" fmla="*/ 187452 h 377952"/>
                <a:gd name="connsiteX15" fmla="*/ 190500 w 476250"/>
                <a:gd name="connsiteY15" fmla="*/ 0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377952">
                  <a:moveTo>
                    <a:pt x="476250" y="0"/>
                  </a:moveTo>
                  <a:lnTo>
                    <a:pt x="476250" y="81725"/>
                  </a:lnTo>
                  <a:cubicBezTo>
                    <a:pt x="417383" y="81753"/>
                    <a:pt x="369219" y="128608"/>
                    <a:pt x="367570" y="187452"/>
                  </a:cubicBezTo>
                  <a:lnTo>
                    <a:pt x="476250" y="187452"/>
                  </a:lnTo>
                  <a:lnTo>
                    <a:pt x="476250" y="377952"/>
                  </a:lnTo>
                  <a:lnTo>
                    <a:pt x="285750" y="377952"/>
                  </a:lnTo>
                  <a:lnTo>
                    <a:pt x="285750" y="187452"/>
                  </a:lnTo>
                  <a:cubicBezTo>
                    <a:pt x="287415" y="83434"/>
                    <a:pt x="372219" y="-13"/>
                    <a:pt x="476250" y="0"/>
                  </a:cubicBezTo>
                  <a:close/>
                  <a:moveTo>
                    <a:pt x="190500" y="0"/>
                  </a:moveTo>
                  <a:lnTo>
                    <a:pt x="190500" y="81725"/>
                  </a:lnTo>
                  <a:cubicBezTo>
                    <a:pt x="131633" y="81753"/>
                    <a:pt x="83469" y="128608"/>
                    <a:pt x="81820" y="187452"/>
                  </a:cubicBezTo>
                  <a:lnTo>
                    <a:pt x="190500" y="187452"/>
                  </a:lnTo>
                  <a:lnTo>
                    <a:pt x="190500" y="377952"/>
                  </a:lnTo>
                  <a:lnTo>
                    <a:pt x="0" y="377952"/>
                  </a:lnTo>
                  <a:lnTo>
                    <a:pt x="0" y="187452"/>
                  </a:lnTo>
                  <a:cubicBezTo>
                    <a:pt x="1665" y="83434"/>
                    <a:pt x="86469" y="-13"/>
                    <a:pt x="1905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B1E2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8386E81-E08A-95F7-A62A-9EECA8764C02}"/>
              </a:ext>
            </a:extLst>
          </p:cNvPr>
          <p:cNvSpPr txBox="1"/>
          <p:nvPr/>
        </p:nvSpPr>
        <p:spPr>
          <a:xfrm>
            <a:off x="3021594" y="950583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defRPr/>
            </a:pPr>
            <a:r>
              <a:rPr lang="en-US" sz="1300" b="1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PERSONA: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7CC908-B24B-E1D0-16AC-122209AD332F}"/>
              </a:ext>
            </a:extLst>
          </p:cNvPr>
          <p:cNvSpPr txBox="1"/>
          <p:nvPr/>
        </p:nvSpPr>
        <p:spPr>
          <a:xfrm>
            <a:off x="7274560" y="2600943"/>
            <a:ext cx="1334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CHALLENGES: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DE3B5C-0043-327F-C560-65B219142580}"/>
              </a:ext>
            </a:extLst>
          </p:cNvPr>
          <p:cNvSpPr txBox="1"/>
          <p:nvPr/>
        </p:nvSpPr>
        <p:spPr>
          <a:xfrm>
            <a:off x="7274560" y="4697359"/>
            <a:ext cx="27671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 lvl="0"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WORKFLOW &amp; FEATURES USED: </a:t>
            </a:r>
          </a:p>
        </p:txBody>
      </p:sp>
      <p:sp>
        <p:nvSpPr>
          <p:cNvPr id="73" name="Picture Placeholder 1">
            <a:extLst>
              <a:ext uri="{FF2B5EF4-FFF2-40B4-BE49-F238E27FC236}">
                <a16:creationId xmlns:a16="http://schemas.microsoft.com/office/drawing/2014/main" id="{E4DC4D4C-369A-E7C4-ADFD-E93BD716F85B}"/>
              </a:ext>
            </a:extLst>
          </p:cNvPr>
          <p:cNvSpPr txBox="1">
            <a:spLocks/>
          </p:cNvSpPr>
          <p:nvPr/>
        </p:nvSpPr>
        <p:spPr>
          <a:xfrm>
            <a:off x="7274560" y="2729979"/>
            <a:ext cx="4724550" cy="1927320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Siloed communication: change requests between client and production teams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Large volumes &amp; multiple locations to track the same information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Multiple stakeholders in projects</a:t>
            </a:r>
          </a:p>
        </p:txBody>
      </p:sp>
      <p:sp>
        <p:nvSpPr>
          <p:cNvPr id="74" name="Picture Placeholder 1">
            <a:extLst>
              <a:ext uri="{FF2B5EF4-FFF2-40B4-BE49-F238E27FC236}">
                <a16:creationId xmlns:a16="http://schemas.microsoft.com/office/drawing/2014/main" id="{A94924CD-9093-B385-3CB2-EB5D01E02154}"/>
              </a:ext>
            </a:extLst>
          </p:cNvPr>
          <p:cNvSpPr txBox="1">
            <a:spLocks/>
          </p:cNvSpPr>
          <p:nvPr/>
        </p:nvSpPr>
        <p:spPr>
          <a:xfrm>
            <a:off x="7274560" y="4865872"/>
            <a:ext cx="4724550" cy="1272492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Scheduling event data: Event Name, Date, Location, Team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Assigning events to Field Marketing system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QR Code generation within UXP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Calendar and Event list within UXP</a:t>
            </a:r>
          </a:p>
        </p:txBody>
      </p:sp>
    </p:spTree>
    <p:extLst>
      <p:ext uri="{BB962C8B-B14F-4D97-AF65-F5344CB8AC3E}">
        <p14:creationId xmlns:p14="http://schemas.microsoft.com/office/powerpoint/2010/main" val="35061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65" grpId="0"/>
      <p:bldP spid="68" grpId="0"/>
      <p:bldP spid="69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080-880A-B173-38A7-25884D6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1859-4542-8B7C-D1B8-1375A50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350989"/>
            <a:ext cx="11353800" cy="487110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>
                <a:latin typeface="Poppins" panose="00000500000000000000" pitchFamily="2" charset="0"/>
                <a:ea typeface="Yu Mincho"/>
                <a:cs typeface="Poppins" panose="00000500000000000000" pitchFamily="2" charset="0"/>
              </a:rPr>
              <a:t>Our primary audience is business leaders and project managers who are in charge of activations.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Char char="•"/>
            </a:pPr>
            <a:endParaRPr lang="en-US"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endParaRPr lang="en-GB" sz="1800">
              <a:latin typeface="Momo Neue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latin typeface="Calibri" panose="020F0502020204030204" pitchFamily="34" charset="0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6522-A878-41B5-9D50-A913E22A4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E5163B-87D9-8D7E-E794-04A32C643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73667"/>
              </p:ext>
            </p:extLst>
          </p:nvPr>
        </p:nvGraphicFramePr>
        <p:xfrm>
          <a:off x="419100" y="1806391"/>
          <a:ext cx="10848840" cy="32452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4976">
                  <a:extLst>
                    <a:ext uri="{9D8B030D-6E8A-4147-A177-3AD203B41FA5}">
                      <a16:colId xmlns:a16="http://schemas.microsoft.com/office/drawing/2014/main" val="1192650131"/>
                    </a:ext>
                  </a:extLst>
                </a:gridCol>
                <a:gridCol w="3673730">
                  <a:extLst>
                    <a:ext uri="{9D8B030D-6E8A-4147-A177-3AD203B41FA5}">
                      <a16:colId xmlns:a16="http://schemas.microsoft.com/office/drawing/2014/main" val="1393739186"/>
                    </a:ext>
                  </a:extLst>
                </a:gridCol>
                <a:gridCol w="4880134">
                  <a:extLst>
                    <a:ext uri="{9D8B030D-6E8A-4147-A177-3AD203B41FA5}">
                      <a16:colId xmlns:a16="http://schemas.microsoft.com/office/drawing/2014/main" val="2594816048"/>
                    </a:ext>
                  </a:extLst>
                </a:gridCol>
              </a:tblGrid>
              <a:tr h="399731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​DELIVERABLE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​BENEFIT</a:t>
                      </a:r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PAIN SOLVED</a:t>
                      </a:r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335264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​Front End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Centralized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 of all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activation data 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Scattered and disorganized data across multiple systems 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04284"/>
                  </a:ext>
                </a:extLst>
              </a:tr>
              <a:tr h="910556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Database</a:t>
                      </a:r>
                      <a:endParaRPr lang="en-US" sz="14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All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GUIDs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and base Information. </a:t>
                      </a:r>
                      <a:b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Can be enriched with additional IDs and transactional data from 3rd party systems</a:t>
                      </a:r>
                      <a:endParaRPr lang="en-US" sz="11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​Difficulty in tracking and managing events ​and multiple systems</a:t>
                      </a:r>
                      <a:b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Manual GUID creation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026862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APIs </a:t>
                      </a: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Will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connect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bi-directional API's with third party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systems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en-US" sz="1100" b="0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Manual downloads of data and manual data mapping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80857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&amp; Documentation</a:t>
                      </a: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Streamline training and documentation across business units </a:t>
                      </a:r>
                      <a:endParaRPr lang="en-US" sz="1100" b="0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Lack of unified training across teams and offices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7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90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TECHNOLOGY APPROACH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4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6CCF-7148-1129-C67E-17FC152E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UNIFIED SYSTEMS VISION</a:t>
            </a:r>
            <a:br>
              <a:rPr lang="en-GB"/>
            </a:b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02D59-90B7-8226-718D-618C4335A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097A3-AB18-13A7-36B9-3156224C4EED}"/>
              </a:ext>
            </a:extLst>
          </p:cNvPr>
          <p:cNvGrpSpPr/>
          <p:nvPr/>
        </p:nvGrpSpPr>
        <p:grpSpPr>
          <a:xfrm>
            <a:off x="7566186" y="1715940"/>
            <a:ext cx="2699169" cy="2699169"/>
            <a:chOff x="6532134" y="3255357"/>
            <a:chExt cx="1653872" cy="16538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607C3-944A-8189-5471-629365EDE630}"/>
                </a:ext>
              </a:extLst>
            </p:cNvPr>
            <p:cNvSpPr/>
            <p:nvPr/>
          </p:nvSpPr>
          <p:spPr>
            <a:xfrm>
              <a:off x="6532134" y="3255357"/>
              <a:ext cx="1653872" cy="1653872"/>
            </a:xfrm>
            <a:prstGeom prst="ellipse">
              <a:avLst/>
            </a:prstGeom>
            <a:solidFill>
              <a:srgbClr val="F26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564671D6-3650-D802-D1A2-4BB792E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99213" y="3646644"/>
              <a:ext cx="914804" cy="914804"/>
            </a:xfrm>
            <a:prstGeom prst="rect">
              <a:avLst/>
            </a:prstGeom>
          </p:spPr>
        </p:pic>
      </p:grp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5152C26A-0DD8-1069-2F39-50B7782C5CB6}"/>
              </a:ext>
            </a:extLst>
          </p:cNvPr>
          <p:cNvSpPr/>
          <p:nvPr/>
        </p:nvSpPr>
        <p:spPr>
          <a:xfrm>
            <a:off x="2270605" y="2663299"/>
            <a:ext cx="5523745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accent5"/>
                </a:solidFill>
              </a:rPr>
              <a:t>PROJECT</a:t>
            </a:r>
            <a:endParaRPr lang="en-GB" sz="1800" b="1">
              <a:solidFill>
                <a:schemeClr val="accent5"/>
              </a:solidFill>
            </a:endParaRPr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CC0DDD7C-02DC-975D-81D8-342FD71062EC}"/>
              </a:ext>
            </a:extLst>
          </p:cNvPr>
          <p:cNvGrpSpPr/>
          <p:nvPr/>
        </p:nvGrpSpPr>
        <p:grpSpPr>
          <a:xfrm>
            <a:off x="3533010" y="2760862"/>
            <a:ext cx="751787" cy="707009"/>
            <a:chOff x="6171420" y="2018585"/>
            <a:chExt cx="751787" cy="795759"/>
          </a:xfrm>
        </p:grpSpPr>
        <p:pic>
          <p:nvPicPr>
            <p:cNvPr id="35" name="Graphic 34" descr="Stopwatch with solid fill">
              <a:extLst>
                <a:ext uri="{FF2B5EF4-FFF2-40B4-BE49-F238E27FC236}">
                  <a16:creationId xmlns:a16="http://schemas.microsoft.com/office/drawing/2014/main" id="{58224D0A-F133-425C-1365-2DB7F2B3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06414" y="2018585"/>
              <a:ext cx="481799" cy="48179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641CA0-BB7E-582E-CECD-C9C2DCDBA21D}"/>
                </a:ext>
              </a:extLst>
            </p:cNvPr>
            <p:cNvSpPr txBox="1"/>
            <p:nvPr/>
          </p:nvSpPr>
          <p:spPr>
            <a:xfrm>
              <a:off x="6171420" y="2552734"/>
              <a:ext cx="7517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>
                  <a:solidFill>
                    <a:schemeClr val="bg1"/>
                  </a:solidFill>
                </a:rPr>
                <a:t>TIME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BB454E8-2DB2-DF30-86FB-9C0A78BFA2B0}"/>
              </a:ext>
            </a:extLst>
          </p:cNvPr>
          <p:cNvGrpSpPr/>
          <p:nvPr/>
        </p:nvGrpSpPr>
        <p:grpSpPr>
          <a:xfrm>
            <a:off x="5844133" y="2760862"/>
            <a:ext cx="751787" cy="707009"/>
            <a:chOff x="7983233" y="2018585"/>
            <a:chExt cx="751787" cy="795759"/>
          </a:xfrm>
        </p:grpSpPr>
        <p:pic>
          <p:nvPicPr>
            <p:cNvPr id="40" name="Graphic 39" descr="Dollar with solid fill">
              <a:extLst>
                <a:ext uri="{FF2B5EF4-FFF2-40B4-BE49-F238E27FC236}">
                  <a16:creationId xmlns:a16="http://schemas.microsoft.com/office/drawing/2014/main" id="{C7AAC5EE-1ABC-1AB1-E876-F191552E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118226" y="2018585"/>
              <a:ext cx="481798" cy="4818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413614-85CA-F703-88DD-636671D2ECDF}"/>
                </a:ext>
              </a:extLst>
            </p:cNvPr>
            <p:cNvSpPr txBox="1"/>
            <p:nvPr/>
          </p:nvSpPr>
          <p:spPr>
            <a:xfrm>
              <a:off x="7983233" y="2552734"/>
              <a:ext cx="7517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>
                  <a:solidFill>
                    <a:schemeClr val="bg1"/>
                  </a:solidFill>
                </a:rPr>
                <a:t>FEES</a:t>
              </a:r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AEEB028-9F98-39AC-7235-58F5BBA45FFB}"/>
              </a:ext>
            </a:extLst>
          </p:cNvPr>
          <p:cNvGrpSpPr/>
          <p:nvPr/>
        </p:nvGrpSpPr>
        <p:grpSpPr>
          <a:xfrm>
            <a:off x="6631005" y="2760863"/>
            <a:ext cx="1111876" cy="679664"/>
            <a:chOff x="8724607" y="2018585"/>
            <a:chExt cx="1111876" cy="764981"/>
          </a:xfrm>
        </p:grpSpPr>
        <p:pic>
          <p:nvPicPr>
            <p:cNvPr id="45" name="Graphic 44" descr="Customer review outline">
              <a:extLst>
                <a:ext uri="{FF2B5EF4-FFF2-40B4-BE49-F238E27FC236}">
                  <a16:creationId xmlns:a16="http://schemas.microsoft.com/office/drawing/2014/main" id="{BEE34C52-B638-FB0E-0F2D-7B39402B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021880" y="2018585"/>
              <a:ext cx="481799" cy="51977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E4C8F-945A-6F52-A2E7-3032F098F862}"/>
                </a:ext>
              </a:extLst>
            </p:cNvPr>
            <p:cNvSpPr txBox="1"/>
            <p:nvPr/>
          </p:nvSpPr>
          <p:spPr>
            <a:xfrm>
              <a:off x="8724607" y="2552734"/>
              <a:ext cx="111187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b="1">
                  <a:solidFill>
                    <a:schemeClr val="bg1"/>
                  </a:solidFill>
                </a:rPr>
                <a:t>RESOURCES</a:t>
              </a:r>
            </a:p>
          </p:txBody>
        </p:sp>
      </p:grpSp>
      <p:pic>
        <p:nvPicPr>
          <p:cNvPr id="50" name="Graphic 49" descr="Group brainstorm with solid fill">
            <a:extLst>
              <a:ext uri="{FF2B5EF4-FFF2-40B4-BE49-F238E27FC236}">
                <a16:creationId xmlns:a16="http://schemas.microsoft.com/office/drawing/2014/main" id="{C01A4C1F-F676-AF1E-4BB8-7C6D3E1DE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702600" y="2760862"/>
            <a:ext cx="481798" cy="4280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2003B4-276D-122B-98AB-FC43AE5EDBAB}"/>
              </a:ext>
            </a:extLst>
          </p:cNvPr>
          <p:cNvSpPr txBox="1"/>
          <p:nvPr/>
        </p:nvSpPr>
        <p:spPr>
          <a:xfrm>
            <a:off x="2567606" y="3242275"/>
            <a:ext cx="751787" cy="22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>
                <a:solidFill>
                  <a:schemeClr val="bg1"/>
                </a:solidFill>
              </a:rPr>
              <a:t>SCOPES</a:t>
            </a:r>
          </a:p>
        </p:txBody>
      </p:sp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5C1A6122-05C4-7585-E535-AB8CA2D81850}"/>
              </a:ext>
            </a:extLst>
          </p:cNvPr>
          <p:cNvSpPr/>
          <p:nvPr/>
        </p:nvSpPr>
        <p:spPr>
          <a:xfrm>
            <a:off x="2258351" y="5138816"/>
            <a:ext cx="7675298" cy="5719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/>
              <a:t>COGNITIVE SERVICES (AI/ML)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E951DA65-5264-217B-CC33-4AB48ED299AA}"/>
              </a:ext>
            </a:extLst>
          </p:cNvPr>
          <p:cNvSpPr/>
          <p:nvPr/>
        </p:nvSpPr>
        <p:spPr>
          <a:xfrm>
            <a:off x="2238567" y="3916897"/>
            <a:ext cx="5552216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CONTENT</a:t>
            </a:r>
            <a:endParaRPr lang="en-GB" sz="1600" b="1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F5827982-C85F-7E9D-256E-2AEB23F588F2}"/>
              </a:ext>
            </a:extLst>
          </p:cNvPr>
          <p:cNvGrpSpPr/>
          <p:nvPr/>
        </p:nvGrpSpPr>
        <p:grpSpPr>
          <a:xfrm>
            <a:off x="3456474" y="4079588"/>
            <a:ext cx="818217" cy="581056"/>
            <a:chOff x="7772923" y="1587254"/>
            <a:chExt cx="1409378" cy="1044193"/>
          </a:xfrm>
        </p:grpSpPr>
        <p:pic>
          <p:nvPicPr>
            <p:cNvPr id="2069" name="Graphic 2068" descr="Syncing cloud with solid fill">
              <a:extLst>
                <a:ext uri="{FF2B5EF4-FFF2-40B4-BE49-F238E27FC236}">
                  <a16:creationId xmlns:a16="http://schemas.microsoft.com/office/drawing/2014/main" id="{9B6191BB-D494-E496-E969-8CE6EB17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159607" y="1587254"/>
              <a:ext cx="610714" cy="566089"/>
            </a:xfrm>
            <a:prstGeom prst="rect">
              <a:avLst/>
            </a:prstGeom>
          </p:spPr>
        </p:pic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4097E3C6-539D-112B-6C46-1EFBA80A549B}"/>
                </a:ext>
              </a:extLst>
            </p:cNvPr>
            <p:cNvSpPr txBox="1"/>
            <p:nvPr/>
          </p:nvSpPr>
          <p:spPr>
            <a:xfrm>
              <a:off x="7772923" y="2213751"/>
              <a:ext cx="1409378" cy="41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>
                  <a:solidFill>
                    <a:schemeClr val="bg1"/>
                  </a:solidFill>
                </a:rPr>
                <a:t>DAM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D3217342-F3CE-1CF1-B145-BC4D9BE7E756}"/>
              </a:ext>
            </a:extLst>
          </p:cNvPr>
          <p:cNvGrpSpPr/>
          <p:nvPr/>
        </p:nvGrpSpPr>
        <p:grpSpPr>
          <a:xfrm>
            <a:off x="5820982" y="4094683"/>
            <a:ext cx="913047" cy="544428"/>
            <a:chOff x="7719880" y="1689179"/>
            <a:chExt cx="1572721" cy="978370"/>
          </a:xfrm>
        </p:grpSpPr>
        <p:pic>
          <p:nvPicPr>
            <p:cNvPr id="2074" name="Graphic 2073" descr="Checkmark with solid fill">
              <a:extLst>
                <a:ext uri="{FF2B5EF4-FFF2-40B4-BE49-F238E27FC236}">
                  <a16:creationId xmlns:a16="http://schemas.microsoft.com/office/drawing/2014/main" id="{64A7BB7D-B16C-05B5-B402-560B1506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172257" y="1689179"/>
              <a:ext cx="610714" cy="566089"/>
            </a:xfrm>
            <a:prstGeom prst="rect">
              <a:avLst/>
            </a:prstGeom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21EE9B19-3ACD-A12D-1C88-F68602B9FD9D}"/>
                </a:ext>
              </a:extLst>
            </p:cNvPr>
            <p:cNvSpPr txBox="1"/>
            <p:nvPr/>
          </p:nvSpPr>
          <p:spPr>
            <a:xfrm>
              <a:off x="7719880" y="2298995"/>
              <a:ext cx="1572721" cy="36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b="1">
                  <a:solidFill>
                    <a:schemeClr val="bg1"/>
                  </a:solidFill>
                </a:rPr>
                <a:t>APPROVALS</a:t>
              </a:r>
            </a:p>
          </p:txBody>
        </p:sp>
      </p:grp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22153761-232B-DB0B-A57E-528601AEE049}"/>
              </a:ext>
            </a:extLst>
          </p:cNvPr>
          <p:cNvSpPr/>
          <p:nvPr/>
        </p:nvSpPr>
        <p:spPr>
          <a:xfrm>
            <a:off x="2236073" y="1409701"/>
            <a:ext cx="5534925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ACTIVATIONS</a:t>
            </a:r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BFED408F-65FF-23F6-122A-028DE295E5FF}"/>
              </a:ext>
            </a:extLst>
          </p:cNvPr>
          <p:cNvGrpSpPr/>
          <p:nvPr/>
        </p:nvGrpSpPr>
        <p:grpSpPr>
          <a:xfrm>
            <a:off x="3423055" y="1601033"/>
            <a:ext cx="911489" cy="587218"/>
            <a:chOff x="7700961" y="1666868"/>
            <a:chExt cx="1570037" cy="1055266"/>
          </a:xfrm>
        </p:grpSpPr>
        <p:pic>
          <p:nvPicPr>
            <p:cNvPr id="2053" name="Graphic 2052" descr="Customer review outline">
              <a:extLst>
                <a:ext uri="{FF2B5EF4-FFF2-40B4-BE49-F238E27FC236}">
                  <a16:creationId xmlns:a16="http://schemas.microsoft.com/office/drawing/2014/main" id="{9B90DC41-3B3B-C504-31CA-97D603EA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172257" y="1666868"/>
              <a:ext cx="610713" cy="610712"/>
            </a:xfrm>
            <a:prstGeom prst="rect">
              <a:avLst/>
            </a:prstGeom>
          </p:spPr>
        </p:pic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F8265ADC-8618-E0A3-52DF-031A0212AE90}"/>
                </a:ext>
              </a:extLst>
            </p:cNvPr>
            <p:cNvSpPr txBox="1"/>
            <p:nvPr/>
          </p:nvSpPr>
          <p:spPr>
            <a:xfrm>
              <a:off x="7700961" y="2230726"/>
              <a:ext cx="1570037" cy="491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00" b="1">
                  <a:solidFill>
                    <a:schemeClr val="bg1"/>
                  </a:solidFill>
                </a:rPr>
                <a:t>FIELD MANAGEMENT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A7CA641-68DC-91AB-ED15-C344BB65CC72}"/>
              </a:ext>
            </a:extLst>
          </p:cNvPr>
          <p:cNvGrpSpPr/>
          <p:nvPr/>
        </p:nvGrpSpPr>
        <p:grpSpPr>
          <a:xfrm>
            <a:off x="5724815" y="1623190"/>
            <a:ext cx="1139054" cy="617975"/>
            <a:chOff x="7609989" y="1752995"/>
            <a:chExt cx="1962020" cy="1110539"/>
          </a:xfrm>
        </p:grpSpPr>
        <p:pic>
          <p:nvPicPr>
            <p:cNvPr id="2064" name="Graphic 2063" descr="Business Growth with solid fill">
              <a:extLst>
                <a:ext uri="{FF2B5EF4-FFF2-40B4-BE49-F238E27FC236}">
                  <a16:creationId xmlns:a16="http://schemas.microsoft.com/office/drawing/2014/main" id="{96A5E912-AF57-D96B-EDC8-EBF4A24B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334407" y="1752995"/>
              <a:ext cx="610712" cy="566087"/>
            </a:xfrm>
            <a:prstGeom prst="rect">
              <a:avLst/>
            </a:prstGeom>
          </p:spPr>
        </p:pic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0781D4EB-36A7-F69A-8F65-00C096FC883B}"/>
                </a:ext>
              </a:extLst>
            </p:cNvPr>
            <p:cNvSpPr txBox="1"/>
            <p:nvPr/>
          </p:nvSpPr>
          <p:spPr>
            <a:xfrm>
              <a:off x="7609989" y="2310440"/>
              <a:ext cx="1962020" cy="553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00" b="1">
                  <a:solidFill>
                    <a:schemeClr val="bg1"/>
                  </a:solidFill>
                </a:rPr>
                <a:t>LOCATION &amp; EVENT  INTELLIGENCE</a:t>
              </a:r>
            </a:p>
          </p:txBody>
        </p:sp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C229B85B-C578-636B-FE31-9055C60C5323}"/>
              </a:ext>
            </a:extLst>
          </p:cNvPr>
          <p:cNvGrpSpPr/>
          <p:nvPr/>
        </p:nvGrpSpPr>
        <p:grpSpPr>
          <a:xfrm>
            <a:off x="2512794" y="1613448"/>
            <a:ext cx="818217" cy="533785"/>
            <a:chOff x="7772925" y="1689179"/>
            <a:chExt cx="1409378" cy="959243"/>
          </a:xfrm>
        </p:grpSpPr>
        <p:pic>
          <p:nvPicPr>
            <p:cNvPr id="2079" name="Graphic 2078" descr="Deciduous tree with solid fill">
              <a:extLst>
                <a:ext uri="{FF2B5EF4-FFF2-40B4-BE49-F238E27FC236}">
                  <a16:creationId xmlns:a16="http://schemas.microsoft.com/office/drawing/2014/main" id="{01C9F1B2-6D4E-BF91-8B73-0E4748F8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8172257" y="1689179"/>
              <a:ext cx="610714" cy="566089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163D5498-7164-9502-2152-206B4A495888}"/>
                </a:ext>
              </a:extLst>
            </p:cNvPr>
            <p:cNvSpPr txBox="1"/>
            <p:nvPr/>
          </p:nvSpPr>
          <p:spPr>
            <a:xfrm>
              <a:off x="7772925" y="2230726"/>
              <a:ext cx="1409378" cy="41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>
                  <a:solidFill>
                    <a:schemeClr val="bg1"/>
                  </a:solidFill>
                </a:rPr>
                <a:t>TRACE</a:t>
              </a:r>
              <a:endParaRPr lang="en-GB" sz="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24654016-32FD-C275-24F8-01B427ADB2AF}"/>
              </a:ext>
            </a:extLst>
          </p:cNvPr>
          <p:cNvGrpSpPr/>
          <p:nvPr/>
        </p:nvGrpSpPr>
        <p:grpSpPr>
          <a:xfrm>
            <a:off x="6640261" y="1587678"/>
            <a:ext cx="1007868" cy="528959"/>
            <a:chOff x="7609587" y="1689179"/>
            <a:chExt cx="1736052" cy="950571"/>
          </a:xfrm>
        </p:grpSpPr>
        <p:pic>
          <p:nvPicPr>
            <p:cNvPr id="2084" name="Graphic 2083" descr="Morse Code with solid fill">
              <a:extLst>
                <a:ext uri="{FF2B5EF4-FFF2-40B4-BE49-F238E27FC236}">
                  <a16:creationId xmlns:a16="http://schemas.microsoft.com/office/drawing/2014/main" id="{9D4BA507-D5C3-B840-3B61-9E414289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206312" y="1689179"/>
              <a:ext cx="542599" cy="566086"/>
            </a:xfrm>
            <a:prstGeom prst="rect">
              <a:avLst/>
            </a:prstGeom>
          </p:spPr>
        </p:pic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D82E6132-E750-A688-99EB-F8DEF236A3FE}"/>
                </a:ext>
              </a:extLst>
            </p:cNvPr>
            <p:cNvSpPr txBox="1"/>
            <p:nvPr/>
          </p:nvSpPr>
          <p:spPr>
            <a:xfrm>
              <a:off x="7609587" y="2246624"/>
              <a:ext cx="1736052" cy="393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b="1" err="1">
                  <a:solidFill>
                    <a:schemeClr val="bg1"/>
                  </a:solidFill>
                </a:rPr>
                <a:t>rTAG</a:t>
              </a:r>
              <a:endParaRPr lang="en-GB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2105" name="Arrow: Up-Down 2104">
            <a:extLst>
              <a:ext uri="{FF2B5EF4-FFF2-40B4-BE49-F238E27FC236}">
                <a16:creationId xmlns:a16="http://schemas.microsoft.com/office/drawing/2014/main" id="{42E00314-AFFD-61C1-9C91-F49B7F979C8F}"/>
              </a:ext>
            </a:extLst>
          </p:cNvPr>
          <p:cNvSpPr/>
          <p:nvPr/>
        </p:nvSpPr>
        <p:spPr>
          <a:xfrm rot="18363007">
            <a:off x="7799760" y="1618388"/>
            <a:ext cx="335965" cy="1083183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09" name="Graphic 2108" descr="Artificial Intelligence with solid fill">
            <a:extLst>
              <a:ext uri="{FF2B5EF4-FFF2-40B4-BE49-F238E27FC236}">
                <a16:creationId xmlns:a16="http://schemas.microsoft.com/office/drawing/2014/main" id="{028D1973-5A1D-FD86-8804-6A3C8F6DED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796409" y="4094683"/>
            <a:ext cx="315008" cy="315008"/>
          </a:xfrm>
          <a:prstGeom prst="rect">
            <a:avLst/>
          </a:prstGeom>
        </p:spPr>
      </p:pic>
      <p:sp>
        <p:nvSpPr>
          <p:cNvPr id="2110" name="TextBox 2109">
            <a:extLst>
              <a:ext uri="{FF2B5EF4-FFF2-40B4-BE49-F238E27FC236}">
                <a16:creationId xmlns:a16="http://schemas.microsoft.com/office/drawing/2014/main" id="{104F6F2A-4068-8FC6-7F93-8B2FC283CD62}"/>
              </a:ext>
            </a:extLst>
          </p:cNvPr>
          <p:cNvSpPr txBox="1"/>
          <p:nvPr/>
        </p:nvSpPr>
        <p:spPr>
          <a:xfrm>
            <a:off x="2284292" y="4439861"/>
            <a:ext cx="1362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>
                <a:solidFill>
                  <a:schemeClr val="bg1"/>
                </a:solidFill>
              </a:rPr>
              <a:t>GENERATIVE AI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B758B7BA-2CE3-5D84-60BE-01827A210970}"/>
              </a:ext>
            </a:extLst>
          </p:cNvPr>
          <p:cNvSpPr/>
          <p:nvPr/>
        </p:nvSpPr>
        <p:spPr>
          <a:xfrm rot="16200000">
            <a:off x="7809695" y="2730074"/>
            <a:ext cx="335965" cy="822980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9B36B889-8F66-DFFB-6DB0-7602A3C9373F}"/>
              </a:ext>
            </a:extLst>
          </p:cNvPr>
          <p:cNvSpPr/>
          <p:nvPr/>
        </p:nvSpPr>
        <p:spPr>
          <a:xfrm rot="14131900">
            <a:off x="7750923" y="3551401"/>
            <a:ext cx="335965" cy="953432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F50D2AA5-F92B-C60F-5A85-7D52FE27630B}"/>
              </a:ext>
            </a:extLst>
          </p:cNvPr>
          <p:cNvSpPr/>
          <p:nvPr/>
        </p:nvSpPr>
        <p:spPr>
          <a:xfrm rot="10800000">
            <a:off x="8707372" y="3863465"/>
            <a:ext cx="335965" cy="1655910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0A179110-C7C1-2B5C-2CE5-377D3D4B7A69}"/>
              </a:ext>
            </a:extLst>
          </p:cNvPr>
          <p:cNvSpPr/>
          <p:nvPr/>
        </p:nvSpPr>
        <p:spPr>
          <a:xfrm>
            <a:off x="4789577" y="2038489"/>
            <a:ext cx="335965" cy="831933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A6D02EEE-4957-E79D-E37F-06B140A21798}"/>
              </a:ext>
            </a:extLst>
          </p:cNvPr>
          <p:cNvSpPr/>
          <p:nvPr/>
        </p:nvSpPr>
        <p:spPr>
          <a:xfrm>
            <a:off x="4772629" y="3292087"/>
            <a:ext cx="335965" cy="852408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E1FAA33E-B03A-32FB-DBF0-119228977F5E}"/>
              </a:ext>
            </a:extLst>
          </p:cNvPr>
          <p:cNvSpPr/>
          <p:nvPr/>
        </p:nvSpPr>
        <p:spPr>
          <a:xfrm>
            <a:off x="2263969" y="2015736"/>
            <a:ext cx="335965" cy="2190671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6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063D7F-8931-03FE-EA3A-1B4EE743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A9B756-059D-AD49-0767-BA7CF1DD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5269319" cy="4381499"/>
          </a:xfrm>
        </p:spPr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Momentum gathers meaningful post-event metrics by unifying data from different sources.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Information is either </a:t>
            </a:r>
            <a:r>
              <a:rPr lang="en-US" sz="2400" b="1"/>
              <a:t>not available </a:t>
            </a:r>
            <a:r>
              <a:rPr lang="en-US" sz="2400"/>
              <a:t>or </a:t>
            </a:r>
            <a:r>
              <a:rPr lang="en-US" sz="2400" b="1"/>
              <a:t>not shared in a timely manner.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This limits Momentums spend and agility when generating insights.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F9F0-4F63-CDCE-1D77-5EE7247F3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House of cards">
            <a:extLst>
              <a:ext uri="{FF2B5EF4-FFF2-40B4-BE49-F238E27FC236}">
                <a16:creationId xmlns:a16="http://schemas.microsoft.com/office/drawing/2014/main" id="{82A67FDF-A0E7-A447-AAC1-F7641576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6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291E4E-7A28-5C57-742F-87B6FAAD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DATA ECOSYSTEM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0D572-BEF4-4FBA-FC0B-9DE1D2CD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419ED-5F27-FEFE-34EB-834A61C3AAB6}"/>
              </a:ext>
            </a:extLst>
          </p:cNvPr>
          <p:cNvSpPr txBox="1"/>
          <p:nvPr/>
        </p:nvSpPr>
        <p:spPr>
          <a:xfrm>
            <a:off x="277567" y="1480941"/>
            <a:ext cx="1814363" cy="18516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Unified Experience </a:t>
            </a:r>
            <a:r>
              <a:rPr lang="en-GB" sz="1000" b="1" i="1">
                <a:latin typeface="Momo Neue"/>
                <a:ea typeface="Yu Mincho"/>
                <a:cs typeface="Arial"/>
              </a:rPr>
              <a:t>Platform 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(</a:t>
            </a:r>
            <a:r>
              <a:rPr lang="en-GB" sz="1000" b="1" i="1">
                <a:latin typeface="Momo Neue"/>
                <a:ea typeface="Yu Mincho"/>
                <a:cs typeface="Arial"/>
              </a:rPr>
              <a:t>UXP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) and Input Procedure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/>
                <a:cs typeface="Arial"/>
              </a:rPr>
              <a:t>A front-end Input application and organization-wide process/system for collecting Activation Details and information: Activation Name, Activation Date, Activation Client, and Activation Location.</a:t>
            </a:r>
            <a:r>
              <a:rPr lang="en-GB" sz="1000" i="1">
                <a:latin typeface="Momo Neue"/>
                <a:ea typeface="Yu Mincho"/>
                <a:cs typeface="Arial"/>
              </a:rPr>
              <a:t> 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325BF65-8019-96FA-CDF5-AF1C4467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065" y="1516411"/>
            <a:ext cx="1420777" cy="958957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5387951C-15AC-85E6-90F0-F1BEB18637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1435" y="3597752"/>
            <a:ext cx="834264" cy="1182597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6AD3EBF-BD94-733B-5604-8C190D17F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350" y="2823646"/>
            <a:ext cx="849883" cy="84988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114827-8961-436E-D983-45D92B0E8600}"/>
              </a:ext>
            </a:extLst>
          </p:cNvPr>
          <p:cNvCxnSpPr>
            <a:cxnSpLocks/>
          </p:cNvCxnSpPr>
          <p:nvPr/>
        </p:nvCxnSpPr>
        <p:spPr>
          <a:xfrm>
            <a:off x="3074483" y="2456995"/>
            <a:ext cx="253066" cy="3069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1A86C4-9CF9-72E0-6EE0-A63755BBA5D7}"/>
              </a:ext>
            </a:extLst>
          </p:cNvPr>
          <p:cNvGrpSpPr/>
          <p:nvPr/>
        </p:nvGrpSpPr>
        <p:grpSpPr>
          <a:xfrm>
            <a:off x="6061173" y="2010611"/>
            <a:ext cx="1686959" cy="2006565"/>
            <a:chOff x="6170899" y="2616435"/>
            <a:chExt cx="1161066" cy="1381038"/>
          </a:xfrm>
        </p:grpSpPr>
        <p:pic>
          <p:nvPicPr>
            <p:cNvPr id="9" name="Graphic 8" descr="Database outline">
              <a:extLst>
                <a:ext uri="{FF2B5EF4-FFF2-40B4-BE49-F238E27FC236}">
                  <a16:creationId xmlns:a16="http://schemas.microsoft.com/office/drawing/2014/main" id="{C3EE5FEE-6148-F4A4-81C5-F6A6B5A3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3036" y="2880681"/>
              <a:ext cx="1116792" cy="111679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AB3C68-3AA6-4F99-26A0-71C20742B233}"/>
                </a:ext>
              </a:extLst>
            </p:cNvPr>
            <p:cNvSpPr txBox="1"/>
            <p:nvPr/>
          </p:nvSpPr>
          <p:spPr>
            <a:xfrm>
              <a:off x="6170899" y="2616435"/>
              <a:ext cx="1161066" cy="360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Unified Experience Data </a:t>
              </a:r>
            </a:p>
          </p:txBody>
        </p:sp>
      </p:grpSp>
      <p:grpSp>
        <p:nvGrpSpPr>
          <p:cNvPr id="17423" name="Group 17422">
            <a:extLst>
              <a:ext uri="{FF2B5EF4-FFF2-40B4-BE49-F238E27FC236}">
                <a16:creationId xmlns:a16="http://schemas.microsoft.com/office/drawing/2014/main" id="{C704B168-6437-02EE-0E2C-CE6E57A38E9C}"/>
              </a:ext>
            </a:extLst>
          </p:cNvPr>
          <p:cNvGrpSpPr/>
          <p:nvPr/>
        </p:nvGrpSpPr>
        <p:grpSpPr>
          <a:xfrm>
            <a:off x="9284450" y="2377336"/>
            <a:ext cx="2129470" cy="1742502"/>
            <a:chOff x="8528364" y="3352909"/>
            <a:chExt cx="2474516" cy="2024846"/>
          </a:xfrm>
        </p:grpSpPr>
        <p:sp>
          <p:nvSpPr>
            <p:cNvPr id="17422" name="Rectangle: Rounded Corners 17421">
              <a:extLst>
                <a:ext uri="{FF2B5EF4-FFF2-40B4-BE49-F238E27FC236}">
                  <a16:creationId xmlns:a16="http://schemas.microsoft.com/office/drawing/2014/main" id="{89D67E92-FC35-9BEB-A0CF-8C57A75FACFA}"/>
                </a:ext>
              </a:extLst>
            </p:cNvPr>
            <p:cNvSpPr/>
            <p:nvPr/>
          </p:nvSpPr>
          <p:spPr>
            <a:xfrm>
              <a:off x="8528364" y="3352909"/>
              <a:ext cx="2474516" cy="202484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18" name="Picture 10">
              <a:extLst>
                <a:ext uri="{FF2B5EF4-FFF2-40B4-BE49-F238E27FC236}">
                  <a16:creationId xmlns:a16="http://schemas.microsoft.com/office/drawing/2014/main" id="{74F9D913-2DE7-A74C-BD7E-5BEC9A23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4372" y="3533587"/>
              <a:ext cx="1817679" cy="1817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190B1A9-2372-4A5B-0046-DB0DAD00EFAF}"/>
              </a:ext>
            </a:extLst>
          </p:cNvPr>
          <p:cNvCxnSpPr>
            <a:cxnSpLocks/>
          </p:cNvCxnSpPr>
          <p:nvPr/>
        </p:nvCxnSpPr>
        <p:spPr>
          <a:xfrm flipH="1">
            <a:off x="3101982" y="3706278"/>
            <a:ext cx="225567" cy="2925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23A803B-CE6B-E436-2035-367BFAC31920}"/>
              </a:ext>
            </a:extLst>
          </p:cNvPr>
          <p:cNvCxnSpPr>
            <a:cxnSpLocks/>
          </p:cNvCxnSpPr>
          <p:nvPr/>
        </p:nvCxnSpPr>
        <p:spPr>
          <a:xfrm flipH="1">
            <a:off x="4148594" y="3269249"/>
            <a:ext cx="2052689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10" name="Straight Arrow Connector 17409">
            <a:extLst>
              <a:ext uri="{FF2B5EF4-FFF2-40B4-BE49-F238E27FC236}">
                <a16:creationId xmlns:a16="http://schemas.microsoft.com/office/drawing/2014/main" id="{B5C6D99A-4CE1-D8F4-8B92-74DC5EAFF035}"/>
              </a:ext>
            </a:extLst>
          </p:cNvPr>
          <p:cNvCxnSpPr>
            <a:cxnSpLocks/>
          </p:cNvCxnSpPr>
          <p:nvPr/>
        </p:nvCxnSpPr>
        <p:spPr>
          <a:xfrm>
            <a:off x="7487107" y="3295617"/>
            <a:ext cx="91261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427" name="Group 17426">
            <a:extLst>
              <a:ext uri="{FF2B5EF4-FFF2-40B4-BE49-F238E27FC236}">
                <a16:creationId xmlns:a16="http://schemas.microsoft.com/office/drawing/2014/main" id="{1E766FC4-9957-1117-EC6E-5E0FCA2A2B45}"/>
              </a:ext>
            </a:extLst>
          </p:cNvPr>
          <p:cNvGrpSpPr/>
          <p:nvPr/>
        </p:nvGrpSpPr>
        <p:grpSpPr>
          <a:xfrm>
            <a:off x="9284450" y="801565"/>
            <a:ext cx="2129471" cy="1396373"/>
            <a:chOff x="8528364" y="1569897"/>
            <a:chExt cx="2474516" cy="1622632"/>
          </a:xfrm>
        </p:grpSpPr>
        <p:sp>
          <p:nvSpPr>
            <p:cNvPr id="17425" name="Rectangle: Rounded Corners 17424">
              <a:extLst>
                <a:ext uri="{FF2B5EF4-FFF2-40B4-BE49-F238E27FC236}">
                  <a16:creationId xmlns:a16="http://schemas.microsoft.com/office/drawing/2014/main" id="{C370189D-DA73-3188-BA4E-9FAF86CD1054}"/>
                </a:ext>
              </a:extLst>
            </p:cNvPr>
            <p:cNvSpPr/>
            <p:nvPr/>
          </p:nvSpPr>
          <p:spPr>
            <a:xfrm>
              <a:off x="8528364" y="1569897"/>
              <a:ext cx="2474516" cy="162263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21" name="Picture 12" descr="Events Calendar Year View Demo | Timely">
              <a:extLst>
                <a:ext uri="{FF2B5EF4-FFF2-40B4-BE49-F238E27FC236}">
                  <a16:creationId xmlns:a16="http://schemas.microsoft.com/office/drawing/2014/main" id="{6A48D35B-D24F-4BE8-1B47-674E8979F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27237" y="1833430"/>
              <a:ext cx="2146514" cy="127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31" name="Group 17430">
            <a:extLst>
              <a:ext uri="{FF2B5EF4-FFF2-40B4-BE49-F238E27FC236}">
                <a16:creationId xmlns:a16="http://schemas.microsoft.com/office/drawing/2014/main" id="{CA3620E5-69C9-ACC1-B290-CC32E21C6ED3}"/>
              </a:ext>
            </a:extLst>
          </p:cNvPr>
          <p:cNvGrpSpPr/>
          <p:nvPr/>
        </p:nvGrpSpPr>
        <p:grpSpPr>
          <a:xfrm>
            <a:off x="6168827" y="5051843"/>
            <a:ext cx="1461497" cy="838446"/>
            <a:chOff x="5814677" y="1458292"/>
            <a:chExt cx="2299862" cy="1319407"/>
          </a:xfrm>
        </p:grpSpPr>
        <p:pic>
          <p:nvPicPr>
            <p:cNvPr id="17428" name="Picture 14" descr="What are Azure Cognitive Services? - Azure Cognitive ...">
              <a:extLst>
                <a:ext uri="{FF2B5EF4-FFF2-40B4-BE49-F238E27FC236}">
                  <a16:creationId xmlns:a16="http://schemas.microsoft.com/office/drawing/2014/main" id="{5DD034A0-A75A-55D2-C617-D7DD83EDB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80443" y="1458292"/>
              <a:ext cx="1757651" cy="105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30" name="TextBox 17429">
              <a:extLst>
                <a:ext uri="{FF2B5EF4-FFF2-40B4-BE49-F238E27FC236}">
                  <a16:creationId xmlns:a16="http://schemas.microsoft.com/office/drawing/2014/main" id="{11B95293-8575-A7E7-5EE6-91CDE2F8EBA0}"/>
                </a:ext>
              </a:extLst>
            </p:cNvPr>
            <p:cNvSpPr txBox="1"/>
            <p:nvPr/>
          </p:nvSpPr>
          <p:spPr>
            <a:xfrm>
              <a:off x="5814677" y="2447425"/>
              <a:ext cx="2299862" cy="33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Cognitive </a:t>
              </a:r>
              <a:r>
                <a:rPr lang="en-GB" sz="1100" b="1" i="1"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S</a:t>
              </a:r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ervices</a:t>
              </a:r>
            </a:p>
          </p:txBody>
        </p:sp>
      </p:grpSp>
      <p:pic>
        <p:nvPicPr>
          <p:cNvPr id="17436" name="Picture 17435" descr="Logo&#10;&#10;Description automatically generated">
            <a:extLst>
              <a:ext uri="{FF2B5EF4-FFF2-40B4-BE49-F238E27FC236}">
                <a16:creationId xmlns:a16="http://schemas.microsoft.com/office/drawing/2014/main" id="{79383673-DEAD-737F-5368-FFC6E724D06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062" y="3063385"/>
            <a:ext cx="527029" cy="527282"/>
          </a:xfrm>
          <a:prstGeom prst="rect">
            <a:avLst/>
          </a:prstGeom>
        </p:spPr>
      </p:pic>
      <p:grpSp>
        <p:nvGrpSpPr>
          <p:cNvPr id="17445" name="Group 17444">
            <a:extLst>
              <a:ext uri="{FF2B5EF4-FFF2-40B4-BE49-F238E27FC236}">
                <a16:creationId xmlns:a16="http://schemas.microsoft.com/office/drawing/2014/main" id="{F8D07C16-7D66-DB07-82D2-3C0B5AF69DDF}"/>
              </a:ext>
            </a:extLst>
          </p:cNvPr>
          <p:cNvGrpSpPr/>
          <p:nvPr/>
        </p:nvGrpSpPr>
        <p:grpSpPr>
          <a:xfrm>
            <a:off x="9266543" y="4344799"/>
            <a:ext cx="2147377" cy="1757155"/>
            <a:chOff x="8528364" y="4728927"/>
            <a:chExt cx="2147377" cy="1757155"/>
          </a:xfrm>
        </p:grpSpPr>
        <p:sp>
          <p:nvSpPr>
            <p:cNvPr id="17442" name="Rectangle: Rounded Corners 17441">
              <a:extLst>
                <a:ext uri="{FF2B5EF4-FFF2-40B4-BE49-F238E27FC236}">
                  <a16:creationId xmlns:a16="http://schemas.microsoft.com/office/drawing/2014/main" id="{B0D7E532-B4AD-7476-90F8-042582717ED1}"/>
                </a:ext>
              </a:extLst>
            </p:cNvPr>
            <p:cNvSpPr/>
            <p:nvPr/>
          </p:nvSpPr>
          <p:spPr>
            <a:xfrm>
              <a:off x="8528364" y="4728927"/>
              <a:ext cx="2147377" cy="17571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44" name="Picture 18" descr="Premium Vector | Flat chat bot for web design flat isometric vector  illustration artificial intelligence">
              <a:extLst>
                <a:ext uri="{FF2B5EF4-FFF2-40B4-BE49-F238E27FC236}">
                  <a16:creationId xmlns:a16="http://schemas.microsoft.com/office/drawing/2014/main" id="{8A00B606-9EDC-C20F-82EA-2EEB8C932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205" y="4969158"/>
              <a:ext cx="1786383" cy="147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46" name="TextBox 17445">
            <a:extLst>
              <a:ext uri="{FF2B5EF4-FFF2-40B4-BE49-F238E27FC236}">
                <a16:creationId xmlns:a16="http://schemas.microsoft.com/office/drawing/2014/main" id="{842868ED-AD25-1D88-9F7C-D4D598EA9168}"/>
              </a:ext>
            </a:extLst>
          </p:cNvPr>
          <p:cNvSpPr txBox="1"/>
          <p:nvPr/>
        </p:nvSpPr>
        <p:spPr>
          <a:xfrm>
            <a:off x="9393503" y="81070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Schedule</a:t>
            </a:r>
          </a:p>
        </p:txBody>
      </p:sp>
      <p:sp>
        <p:nvSpPr>
          <p:cNvPr id="17447" name="TextBox 17446">
            <a:extLst>
              <a:ext uri="{FF2B5EF4-FFF2-40B4-BE49-F238E27FC236}">
                <a16:creationId xmlns:a16="http://schemas.microsoft.com/office/drawing/2014/main" id="{F462FB9B-73ED-EE43-B2FE-95839315AD8A}"/>
              </a:ext>
            </a:extLst>
          </p:cNvPr>
          <p:cNvSpPr txBox="1"/>
          <p:nvPr/>
        </p:nvSpPr>
        <p:spPr>
          <a:xfrm>
            <a:off x="9376736" y="235655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Insights</a:t>
            </a:r>
          </a:p>
        </p:txBody>
      </p:sp>
      <p:sp>
        <p:nvSpPr>
          <p:cNvPr id="17448" name="TextBox 17447">
            <a:extLst>
              <a:ext uri="{FF2B5EF4-FFF2-40B4-BE49-F238E27FC236}">
                <a16:creationId xmlns:a16="http://schemas.microsoft.com/office/drawing/2014/main" id="{5571E017-C427-AA6C-61E9-7C6FD8BD94BB}"/>
              </a:ext>
            </a:extLst>
          </p:cNvPr>
          <p:cNvSpPr txBox="1"/>
          <p:nvPr/>
        </p:nvSpPr>
        <p:spPr>
          <a:xfrm>
            <a:off x="9356793" y="4344799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latin typeface="+mj-lt"/>
                <a:cs typeface="Arial" panose="020B0604020202020204" pitchFamily="34" charset="0"/>
              </a:rPr>
              <a:t>Conversational Insights</a:t>
            </a:r>
          </a:p>
        </p:txBody>
      </p:sp>
      <p:cxnSp>
        <p:nvCxnSpPr>
          <p:cNvPr id="17449" name="Straight Arrow Connector 17448">
            <a:extLst>
              <a:ext uri="{FF2B5EF4-FFF2-40B4-BE49-F238E27FC236}">
                <a16:creationId xmlns:a16="http://schemas.microsoft.com/office/drawing/2014/main" id="{976D89D6-317D-22C9-529B-41AB3294C1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99576" y="4017176"/>
            <a:ext cx="5077" cy="90252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62" name="Left Brace 17461">
            <a:extLst>
              <a:ext uri="{FF2B5EF4-FFF2-40B4-BE49-F238E27FC236}">
                <a16:creationId xmlns:a16="http://schemas.microsoft.com/office/drawing/2014/main" id="{F27AD8AF-A1B7-EC92-B4A3-0C47BA071C4D}"/>
              </a:ext>
            </a:extLst>
          </p:cNvPr>
          <p:cNvSpPr/>
          <p:nvPr/>
        </p:nvSpPr>
        <p:spPr>
          <a:xfrm>
            <a:off x="8430391" y="1506944"/>
            <a:ext cx="623887" cy="3640164"/>
          </a:xfrm>
          <a:prstGeom prst="leftBrace">
            <a:avLst>
              <a:gd name="adj1" fmla="val 8333"/>
              <a:gd name="adj2" fmla="val 491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70897-BA48-A608-693C-C026A2C0E96E}"/>
              </a:ext>
            </a:extLst>
          </p:cNvPr>
          <p:cNvSpPr txBox="1"/>
          <p:nvPr/>
        </p:nvSpPr>
        <p:spPr>
          <a:xfrm>
            <a:off x="277567" y="3998350"/>
            <a:ext cx="1814363" cy="185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Field Management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Portfolio-wide standardized system for managing </a:t>
            </a:r>
            <a:r>
              <a:rPr lang="en-GB" sz="1000" b="0" i="1">
                <a:solidFill>
                  <a:srgbClr val="374151"/>
                </a:solidFill>
                <a:effectLst/>
                <a:latin typeface="Söhne"/>
              </a:rPr>
              <a:t>event details, assets, and on-site wrap information. It includes a cloud/web-based tool accessible from anywhere for real-time updates and version control, eliminating the need for multiple spreadsheets. 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56F7E-7CB3-F061-047F-4865923A0FAE}"/>
              </a:ext>
            </a:extLst>
          </p:cNvPr>
          <p:cNvSpPr txBox="1"/>
          <p:nvPr/>
        </p:nvSpPr>
        <p:spPr>
          <a:xfrm>
            <a:off x="360777" y="787985"/>
            <a:ext cx="8564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>
                <a:solidFill>
                  <a:srgbClr val="202124"/>
                </a:solidFill>
                <a:effectLst/>
                <a:latin typeface="+mj-lt"/>
              </a:rPr>
              <a:t>Unified data </a:t>
            </a:r>
            <a:r>
              <a:rPr lang="en-GB" sz="1100" b="0" i="0">
                <a:solidFill>
                  <a:srgbClr val="040C28"/>
                </a:solidFill>
                <a:effectLst/>
                <a:latin typeface="+mj-lt"/>
              </a:rPr>
              <a:t>aggregates data from disparate sources into a single view providing complete and accurate answers to critical questions</a:t>
            </a:r>
            <a:r>
              <a:rPr lang="en-GB" sz="1100">
                <a:solidFill>
                  <a:srgbClr val="040C28"/>
                </a:solidFill>
                <a:latin typeface="+mj-lt"/>
              </a:rPr>
              <a:t>.</a:t>
            </a:r>
            <a:endParaRPr lang="en-GB" sz="110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7C3C2CA-D859-E34A-27DA-D02D6A34231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965" y="4848507"/>
            <a:ext cx="1033652" cy="85013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52E8557-B775-FC3A-6981-1C18280DBC28}"/>
              </a:ext>
            </a:extLst>
          </p:cNvPr>
          <p:cNvSpPr txBox="1"/>
          <p:nvPr/>
        </p:nvSpPr>
        <p:spPr>
          <a:xfrm>
            <a:off x="2757607" y="5758627"/>
            <a:ext cx="187843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i="1">
                <a:latin typeface="Momo Neue"/>
                <a:ea typeface="Yu Mincho"/>
                <a:cs typeface="Arial"/>
              </a:rPr>
              <a:t>Other systems:</a:t>
            </a:r>
            <a:r>
              <a:rPr lang="en-GB" sz="1000" i="1">
                <a:latin typeface="Momo Neue"/>
                <a:ea typeface="Yu Mincho"/>
                <a:cs typeface="Arial"/>
              </a:rPr>
              <a:t> Walmart Hub, Splash, Placer data, Client owned systems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917884-5E43-60D9-EF23-A09763E844FE}"/>
              </a:ext>
            </a:extLst>
          </p:cNvPr>
          <p:cNvCxnSpPr>
            <a:cxnSpLocks/>
          </p:cNvCxnSpPr>
          <p:nvPr/>
        </p:nvCxnSpPr>
        <p:spPr>
          <a:xfrm>
            <a:off x="3657650" y="3854800"/>
            <a:ext cx="572" cy="74574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675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01503E242B4242B818938EF38676E9" ma:contentTypeVersion="21" ma:contentTypeDescription="Create a new document." ma:contentTypeScope="" ma:versionID="3a4297306f45b7232432285f2e4fc0a3">
  <xsd:schema xmlns:xsd="http://www.w3.org/2001/XMLSchema" xmlns:xs="http://www.w3.org/2001/XMLSchema" xmlns:p="http://schemas.microsoft.com/office/2006/metadata/properties" xmlns:ns2="801b4607-f500-4f6e-b784-fb54d22359e9" xmlns:ns3="05212364-6e0c-40a5-9fff-da248140089a" targetNamespace="http://schemas.microsoft.com/office/2006/metadata/properties" ma:root="true" ma:fieldsID="85f62882915f962eb2adfc659e2f43e6" ns2:_="" ns3:_="">
    <xsd:import namespace="801b4607-f500-4f6e-b784-fb54d22359e9"/>
    <xsd:import namespace="05212364-6e0c-40a5-9fff-da24814008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Notes" minOccurs="0"/>
                <xsd:element ref="ns2:MediaServiceSearchProperties" minOccurs="0"/>
                <xsd:element ref="ns2:AzureFiles" minOccurs="0"/>
                <xsd:element ref="ns2:MediaServiceBillingMetadata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b4607-f500-4f6e-b784-fb54d2235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4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zureFiles" ma:index="26" nillable="true" ma:displayName="Azure Files" ma:format="Hyperlink" ma:internalName="AzureFile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  <xsd:element name="Tag" ma:index="28" nillable="true" ma:displayName="Tag" ma:description="Tag to flag the recipient user against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2364-6e0c-40a5-9fff-da24814008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3010033-8c98-4658-a188-4535091bf398}" ma:internalName="TaxCatchAll" ma:showField="CatchAllData" ma:web="05212364-6e0c-40a5-9fff-da24814008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1b4607-f500-4f6e-b784-fb54d22359e9" xsi:nil="true"/>
    <SharedWithUsers xmlns="05212364-6e0c-40a5-9fff-da248140089a">
      <UserInfo>
        <DisplayName>Bustos, Luis (WW-MOM)</DisplayName>
        <AccountId>353</AccountId>
        <AccountType/>
      </UserInfo>
      <UserInfo>
        <DisplayName>Sanderson, Steve (WW-MOM)</DisplayName>
        <AccountId>9</AccountId>
        <AccountType/>
      </UserInfo>
    </SharedWithUsers>
    <lcf76f155ced4ddcb4097134ff3c332f xmlns="801b4607-f500-4f6e-b784-fb54d22359e9">
      <Terms xmlns="http://schemas.microsoft.com/office/infopath/2007/PartnerControls"/>
    </lcf76f155ced4ddcb4097134ff3c332f>
    <TaxCatchAll xmlns="05212364-6e0c-40a5-9fff-da248140089a" xsi:nil="true"/>
    <Notes xmlns="801b4607-f500-4f6e-b784-fb54d22359e9" xsi:nil="true"/>
    <AzureFiles xmlns="801b4607-f500-4f6e-b784-fb54d22359e9">
      <Url xsi:nil="true"/>
      <Description xsi:nil="true"/>
    </AzureFiles>
    <Tag xmlns="801b4607-f500-4f6e-b784-fb54d22359e9" xsi:nil="true"/>
  </documentManagement>
</p:properties>
</file>

<file path=customXml/itemProps1.xml><?xml version="1.0" encoding="utf-8"?>
<ds:datastoreItem xmlns:ds="http://schemas.openxmlformats.org/officeDocument/2006/customXml" ds:itemID="{40DDA28B-E17A-42B6-BE0D-324919581BFC}"/>
</file>

<file path=customXml/itemProps2.xml><?xml version="1.0" encoding="utf-8"?>
<ds:datastoreItem xmlns:ds="http://schemas.openxmlformats.org/officeDocument/2006/customXml" ds:itemID="{256CEFD0-9A11-4FE8-849D-B62262471A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C22032-A766-4375-AD2F-946DDCA0C7BB}">
  <ds:schemaRefs>
    <ds:schemaRef ds:uri="05212364-6e0c-40a5-9fff-da248140089a"/>
    <ds:schemaRef ds:uri="801b4607-f500-4f6e-b784-fb54d22359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1219</Words>
  <Application>Microsoft Office PowerPoint</Application>
  <PresentationFormat>Widescreen</PresentationFormat>
  <Paragraphs>247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Arial Black</vt:lpstr>
      <vt:lpstr>Calibri</vt:lpstr>
      <vt:lpstr>Momo Neue</vt:lpstr>
      <vt:lpstr>Open Sans</vt:lpstr>
      <vt:lpstr>Poppins</vt:lpstr>
      <vt:lpstr>Poppins Black</vt:lpstr>
      <vt:lpstr>Söhne</vt:lpstr>
      <vt:lpstr>Verizon NHG DS</vt:lpstr>
      <vt:lpstr>Verizon NHG TX</vt:lpstr>
      <vt:lpstr>Office Theme</vt:lpstr>
      <vt:lpstr>think-cell Slide</vt:lpstr>
      <vt:lpstr>UNIFIED EXPERIENCE PLATFORM (UXP)</vt:lpstr>
      <vt:lpstr>OUR GOALS / WHY UXP? </vt:lpstr>
      <vt:lpstr>OUR GOALS / WHY UXP? </vt:lpstr>
      <vt:lpstr>USER PERSONA</vt:lpstr>
      <vt:lpstr>BENEFITS</vt:lpstr>
      <vt:lpstr>TECHNOLOGY APPROACH</vt:lpstr>
      <vt:lpstr>UNIFIED SYSTEMS VISION </vt:lpstr>
      <vt:lpstr>TODAY</vt:lpstr>
      <vt:lpstr>UNIFIED EXPERIENCE DATA ECOSYSTEM </vt:lpstr>
      <vt:lpstr>UXP COMPONENTS AND FLOW</vt:lpstr>
      <vt:lpstr>UXP COMPONENTS AND FLOW</vt:lpstr>
      <vt:lpstr>KEY FEATURES</vt:lpstr>
      <vt:lpstr>POWER PLATFORM  PROOF OF CONCEPT</vt:lpstr>
      <vt:lpstr>CAMPAIGNS &amp; EVENTS</vt:lpstr>
      <vt:lpstr>CAMPAIGNS &amp;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EXPERIENCE TRACKER (UET)</dc:title>
  <dc:creator/>
  <cp:lastModifiedBy>Bustos, Luis (WW-MOM)</cp:lastModifiedBy>
  <cp:revision>2</cp:revision>
  <dcterms:created xsi:type="dcterms:W3CDTF">2023-08-22T01:36:31Z</dcterms:created>
  <dcterms:modified xsi:type="dcterms:W3CDTF">2024-09-26T10:19:47Z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0x0101004C01503E242B4242B818938EF38676E9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